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8.xml" ContentType="application/vnd.openxmlformats-officedocument.presentationml.notesSlide+xml"/>
  <Override PartName="/ppt/charts/chart3.xml" ContentType="application/vnd.openxmlformats-officedocument.drawingml.chart+xml"/>
  <Override PartName="/ppt/notesSlides/notesSlide29.xml" ContentType="application/vnd.openxmlformats-officedocument.presentationml.notesSlide+xml"/>
  <Override PartName="/ppt/charts/chart4.xml" ContentType="application/vnd.openxmlformats-officedocument.drawingml.chart+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87" r:id="rId7"/>
    <p:sldId id="288" r:id="rId8"/>
    <p:sldId id="289" r:id="rId9"/>
    <p:sldId id="290" r:id="rId10"/>
    <p:sldId id="291" r:id="rId11"/>
    <p:sldId id="292" r:id="rId12"/>
    <p:sldId id="293"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1" r:id="rId33"/>
    <p:sldId id="294" r:id="rId34"/>
    <p:sldId id="295" r:id="rId35"/>
    <p:sldId id="296" r:id="rId36"/>
    <p:sldId id="297" r:id="rId37"/>
    <p:sldId id="298" r:id="rId38"/>
    <p:sldId id="299" r:id="rId39"/>
    <p:sldId id="301" r:id="rId40"/>
    <p:sldId id="300" r:id="rId41"/>
    <p:sldId id="282" r:id="rId42"/>
    <p:sldId id="283" r:id="rId43"/>
    <p:sldId id="284" r:id="rId44"/>
    <p:sldId id="286" r:id="rId45"/>
  </p:sldIdLst>
  <p:sldSz cx="12192000" cy="6858000"/>
  <p:notesSz cx="6858000" cy="9144000"/>
  <p:embeddedFontLst>
    <p:embeddedFont>
      <p:font typeface="Calibri" pitchFamily="34" charset="0"/>
      <p:regular r:id="rId47"/>
      <p:bold r:id="rId48"/>
      <p:italic r:id="rId49"/>
      <p:boldItalic r:id="rId50"/>
    </p:embeddedFont>
    <p:embeddedFont>
      <p:font typeface="Open Sans"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jCtffP7HnqjnOJ8TggvJa9wiI9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73D"/>
    <a:srgbClr val="D6D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64C9D70-3DEF-482E-AF0C-FEA40EEAADCB}">
  <a:tblStyle styleId="{A64C9D70-3DEF-482E-AF0C-FEA40EEAADCB}"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8EBF5"/>
          </a:solidFill>
        </a:fill>
      </a:tcStyle>
    </a:band1H>
    <a:band2H>
      <a:tcTxStyle/>
      <a:tcStyle>
        <a:tcBdr/>
      </a:tcStyle>
    </a:band2H>
    <a:band1V>
      <a:tcTxStyle/>
      <a:tcStyle>
        <a:tcBdr/>
        <a:fill>
          <a:solidFill>
            <a:srgbClr val="E8EBF5"/>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 styleId="{BFE803C7-BD0E-4A00-9655-65F4C622740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E98E5F6-DB74-4CDA-A7B6-BEA590382C57}"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81" autoAdjust="0"/>
  </p:normalViewPr>
  <p:slideViewPr>
    <p:cSldViewPr snapToGrid="0">
      <p:cViewPr>
        <p:scale>
          <a:sx n="71" d="100"/>
          <a:sy n="71" d="100"/>
        </p:scale>
        <p:origin x="-4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_al__ma_Sayfas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al__ma_Sayfas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al__ma_Sayfas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al__ma_Sayfas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Sayfa1!$B$1</c:f>
              <c:strCache>
                <c:ptCount val="1"/>
                <c:pt idx="0">
                  <c:v>AÇIK DURUMDA OLAN DF'LER</c:v>
                </c:pt>
              </c:strCache>
            </c:strRef>
          </c:tx>
          <c:spPr>
            <a:solidFill>
              <a:schemeClr val="accent2"/>
            </a:solidFill>
            <a:ln>
              <a:noFill/>
            </a:ln>
            <a:effectLst/>
          </c:spPr>
          <c:invertIfNegative val="0"/>
          <c:cat>
            <c:strRef>
              <c:f>Sayfa1!$A$2</c:f>
              <c:strCache>
                <c:ptCount val="1"/>
                <c:pt idx="0">
                  <c:v>DF Durumları</c:v>
                </c:pt>
              </c:strCache>
            </c:strRef>
          </c:cat>
          <c:val>
            <c:numRef>
              <c:f>Sayfa1!$B$2</c:f>
              <c:numCache>
                <c:formatCode>General</c:formatCode>
                <c:ptCount val="1"/>
                <c:pt idx="0">
                  <c:v>10</c:v>
                </c:pt>
              </c:numCache>
            </c:numRef>
          </c:val>
          <c:extLst xmlns:c16r2="http://schemas.microsoft.com/office/drawing/2015/06/chart">
            <c:ext xmlns:c16="http://schemas.microsoft.com/office/drawing/2014/chart" uri="{C3380CC4-5D6E-409C-BE32-E72D297353CC}">
              <c16:uniqueId val="{00000000-DDC0-4FCB-A56C-18172E73AA37}"/>
            </c:ext>
          </c:extLst>
        </c:ser>
        <c:ser>
          <c:idx val="1"/>
          <c:order val="1"/>
          <c:tx>
            <c:strRef>
              <c:f>Sayfa1!$C$1</c:f>
              <c:strCache>
                <c:ptCount val="1"/>
                <c:pt idx="0">
                  <c:v>KAPALI DURUMDA OLAN DF'LER</c:v>
                </c:pt>
              </c:strCache>
            </c:strRef>
          </c:tx>
          <c:spPr>
            <a:solidFill>
              <a:srgbClr val="00B050"/>
            </a:solidFill>
            <a:ln>
              <a:noFill/>
            </a:ln>
            <a:effectLst/>
          </c:spPr>
          <c:invertIfNegative val="0"/>
          <c:cat>
            <c:strRef>
              <c:f>Sayfa1!$A$2</c:f>
              <c:strCache>
                <c:ptCount val="1"/>
                <c:pt idx="0">
                  <c:v>DF Durumları</c:v>
                </c:pt>
              </c:strCache>
            </c:strRef>
          </c:cat>
          <c:val>
            <c:numRef>
              <c:f>Sayfa1!$C$2</c:f>
              <c:numCache>
                <c:formatCode>General</c:formatCode>
                <c:ptCount val="1"/>
                <c:pt idx="0">
                  <c:v>6</c:v>
                </c:pt>
              </c:numCache>
            </c:numRef>
          </c:val>
          <c:extLst xmlns:c16r2="http://schemas.microsoft.com/office/drawing/2015/06/chart">
            <c:ext xmlns:c16="http://schemas.microsoft.com/office/drawing/2014/chart" uri="{C3380CC4-5D6E-409C-BE32-E72D297353CC}">
              <c16:uniqueId val="{00000001-DDC0-4FCB-A56C-18172E73AA37}"/>
            </c:ext>
          </c:extLst>
        </c:ser>
        <c:dLbls>
          <c:showLegendKey val="0"/>
          <c:showVal val="0"/>
          <c:showCatName val="0"/>
          <c:showSerName val="0"/>
          <c:showPercent val="0"/>
          <c:showBubbleSize val="0"/>
        </c:dLbls>
        <c:gapWidth val="219"/>
        <c:overlap val="-27"/>
        <c:axId val="251334656"/>
        <c:axId val="251336192"/>
      </c:barChart>
      <c:catAx>
        <c:axId val="25133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51336192"/>
        <c:crosses val="autoZero"/>
        <c:auto val="1"/>
        <c:lblAlgn val="ctr"/>
        <c:lblOffset val="100"/>
        <c:noMultiLvlLbl val="0"/>
      </c:catAx>
      <c:valAx>
        <c:axId val="251336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51334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Sayfa1!$B$1</c:f>
              <c:strCache>
                <c:ptCount val="1"/>
                <c:pt idx="0">
                  <c:v>Majör</c:v>
                </c:pt>
              </c:strCache>
            </c:strRef>
          </c:tx>
          <c:spPr>
            <a:solidFill>
              <a:schemeClr val="accent5">
                <a:lumMod val="75000"/>
              </a:schemeClr>
            </a:solidFill>
            <a:ln>
              <a:noFill/>
            </a:ln>
            <a:effectLst/>
          </c:spPr>
          <c:invertIfNegative val="0"/>
          <c:cat>
            <c:strRef>
              <c:f>Sayfa1!$A$2</c:f>
              <c:strCache>
                <c:ptCount val="1"/>
                <c:pt idx="0">
                  <c:v>Bulgu Sayıları</c:v>
                </c:pt>
              </c:strCache>
            </c:strRef>
          </c:cat>
          <c:val>
            <c:numRef>
              <c:f>Sayfa1!$B$2</c:f>
              <c:numCache>
                <c:formatCode>General</c:formatCode>
                <c:ptCount val="1"/>
                <c:pt idx="0">
                  <c:v>3</c:v>
                </c:pt>
              </c:numCache>
            </c:numRef>
          </c:val>
          <c:extLst xmlns:c16r2="http://schemas.microsoft.com/office/drawing/2015/06/chart">
            <c:ext xmlns:c16="http://schemas.microsoft.com/office/drawing/2014/chart" uri="{C3380CC4-5D6E-409C-BE32-E72D297353CC}">
              <c16:uniqueId val="{00000000-DDC0-4FCB-A56C-18172E73AA37}"/>
            </c:ext>
          </c:extLst>
        </c:ser>
        <c:ser>
          <c:idx val="1"/>
          <c:order val="1"/>
          <c:tx>
            <c:strRef>
              <c:f>Sayfa1!$C$1</c:f>
              <c:strCache>
                <c:ptCount val="1"/>
                <c:pt idx="0">
                  <c:v>Minör</c:v>
                </c:pt>
              </c:strCache>
            </c:strRef>
          </c:tx>
          <c:spPr>
            <a:solidFill>
              <a:schemeClr val="accent6">
                <a:lumMod val="75000"/>
              </a:schemeClr>
            </a:solidFill>
            <a:ln>
              <a:noFill/>
            </a:ln>
            <a:effectLst/>
          </c:spPr>
          <c:invertIfNegative val="0"/>
          <c:cat>
            <c:strRef>
              <c:f>Sayfa1!$A$2</c:f>
              <c:strCache>
                <c:ptCount val="1"/>
                <c:pt idx="0">
                  <c:v>Bulgu Sayıları</c:v>
                </c:pt>
              </c:strCache>
            </c:strRef>
          </c:cat>
          <c:val>
            <c:numRef>
              <c:f>Sayfa1!$C$2</c:f>
              <c:numCache>
                <c:formatCode>General</c:formatCode>
                <c:ptCount val="1"/>
                <c:pt idx="0">
                  <c:v>7</c:v>
                </c:pt>
              </c:numCache>
            </c:numRef>
          </c:val>
          <c:extLst xmlns:c16r2="http://schemas.microsoft.com/office/drawing/2015/06/chart">
            <c:ext xmlns:c16="http://schemas.microsoft.com/office/drawing/2014/chart" uri="{C3380CC4-5D6E-409C-BE32-E72D297353CC}">
              <c16:uniqueId val="{00000001-DDC0-4FCB-A56C-18172E73AA37}"/>
            </c:ext>
          </c:extLst>
        </c:ser>
        <c:ser>
          <c:idx val="2"/>
          <c:order val="2"/>
          <c:tx>
            <c:strRef>
              <c:f>Sayfa1!$D$1</c:f>
              <c:strCache>
                <c:ptCount val="1"/>
                <c:pt idx="0">
                  <c:v>Gözlem</c:v>
                </c:pt>
              </c:strCache>
            </c:strRef>
          </c:tx>
          <c:invertIfNegative val="0"/>
          <c:cat>
            <c:strRef>
              <c:f>Sayfa1!$A$2</c:f>
              <c:strCache>
                <c:ptCount val="1"/>
                <c:pt idx="0">
                  <c:v>Bulgu Sayıları</c:v>
                </c:pt>
              </c:strCache>
            </c:strRef>
          </c:cat>
          <c:val>
            <c:numRef>
              <c:f>Sayfa1!$D$2</c:f>
              <c:numCache>
                <c:formatCode>General</c:formatCode>
                <c:ptCount val="1"/>
                <c:pt idx="0">
                  <c:v>6</c:v>
                </c:pt>
              </c:numCache>
            </c:numRef>
          </c:val>
        </c:ser>
        <c:dLbls>
          <c:showLegendKey val="0"/>
          <c:showVal val="0"/>
          <c:showCatName val="0"/>
          <c:showSerName val="0"/>
          <c:showPercent val="0"/>
          <c:showBubbleSize val="0"/>
        </c:dLbls>
        <c:gapWidth val="219"/>
        <c:overlap val="-27"/>
        <c:axId val="251686912"/>
        <c:axId val="251688448"/>
      </c:barChart>
      <c:catAx>
        <c:axId val="25168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51688448"/>
        <c:crosses val="autoZero"/>
        <c:auto val="1"/>
        <c:lblAlgn val="ctr"/>
        <c:lblOffset val="100"/>
        <c:noMultiLvlLbl val="0"/>
      </c:catAx>
      <c:valAx>
        <c:axId val="251688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51686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Sayfa1!$B$1</c:f>
              <c:strCache>
                <c:ptCount val="1"/>
                <c:pt idx="0">
                  <c:v>İşveren Memnuniyet</c:v>
                </c:pt>
              </c:strCache>
            </c:strRef>
          </c:tx>
          <c:invertIfNegative val="0"/>
          <c:cat>
            <c:numRef>
              <c:f>Sayfa1!$A$2:$A$5</c:f>
              <c:numCache>
                <c:formatCode>General</c:formatCode>
                <c:ptCount val="4"/>
                <c:pt idx="0">
                  <c:v>2022</c:v>
                </c:pt>
                <c:pt idx="1">
                  <c:v>2023</c:v>
                </c:pt>
                <c:pt idx="2">
                  <c:v>2024</c:v>
                </c:pt>
              </c:numCache>
            </c:numRef>
          </c:cat>
          <c:val>
            <c:numRef>
              <c:f>Sayfa1!$B$2:$B$5</c:f>
              <c:numCache>
                <c:formatCode>General</c:formatCode>
                <c:ptCount val="4"/>
                <c:pt idx="0">
                  <c:v>89</c:v>
                </c:pt>
                <c:pt idx="1">
                  <c:v>89</c:v>
                </c:pt>
                <c:pt idx="2">
                  <c:v>90</c:v>
                </c:pt>
              </c:numCache>
            </c:numRef>
          </c:val>
        </c:ser>
        <c:ser>
          <c:idx val="1"/>
          <c:order val="1"/>
          <c:tx>
            <c:strRef>
              <c:f>Sayfa1!$C$1</c:f>
              <c:strCache>
                <c:ptCount val="1"/>
                <c:pt idx="0">
                  <c:v>Öğrenci Memnuniyet</c:v>
                </c:pt>
              </c:strCache>
            </c:strRef>
          </c:tx>
          <c:invertIfNegative val="0"/>
          <c:cat>
            <c:numRef>
              <c:f>Sayfa1!$A$2:$A$5</c:f>
              <c:numCache>
                <c:formatCode>General</c:formatCode>
                <c:ptCount val="4"/>
                <c:pt idx="0">
                  <c:v>2022</c:v>
                </c:pt>
                <c:pt idx="1">
                  <c:v>2023</c:v>
                </c:pt>
                <c:pt idx="2">
                  <c:v>2024</c:v>
                </c:pt>
              </c:numCache>
            </c:numRef>
          </c:cat>
          <c:val>
            <c:numRef>
              <c:f>Sayfa1!$C$2:$C$5</c:f>
              <c:numCache>
                <c:formatCode>General</c:formatCode>
                <c:ptCount val="4"/>
                <c:pt idx="0">
                  <c:v>91</c:v>
                </c:pt>
                <c:pt idx="1">
                  <c:v>90</c:v>
                </c:pt>
                <c:pt idx="2">
                  <c:v>88</c:v>
                </c:pt>
              </c:numCache>
            </c:numRef>
          </c:val>
        </c:ser>
        <c:dLbls>
          <c:showLegendKey val="0"/>
          <c:showVal val="0"/>
          <c:showCatName val="0"/>
          <c:showSerName val="0"/>
          <c:showPercent val="0"/>
          <c:showBubbleSize val="0"/>
        </c:dLbls>
        <c:gapWidth val="150"/>
        <c:axId val="251706752"/>
        <c:axId val="251708544"/>
      </c:barChart>
      <c:catAx>
        <c:axId val="251706752"/>
        <c:scaling>
          <c:orientation val="minMax"/>
        </c:scaling>
        <c:delete val="0"/>
        <c:axPos val="b"/>
        <c:numFmt formatCode="General" sourceLinked="1"/>
        <c:majorTickMark val="out"/>
        <c:minorTickMark val="none"/>
        <c:tickLblPos val="nextTo"/>
        <c:crossAx val="251708544"/>
        <c:crosses val="autoZero"/>
        <c:auto val="1"/>
        <c:lblAlgn val="ctr"/>
        <c:lblOffset val="100"/>
        <c:noMultiLvlLbl val="0"/>
      </c:catAx>
      <c:valAx>
        <c:axId val="251708544"/>
        <c:scaling>
          <c:orientation val="minMax"/>
        </c:scaling>
        <c:delete val="0"/>
        <c:axPos val="l"/>
        <c:majorGridlines/>
        <c:numFmt formatCode="General" sourceLinked="1"/>
        <c:majorTickMark val="out"/>
        <c:minorTickMark val="none"/>
        <c:tickLblPos val="nextTo"/>
        <c:crossAx val="251706752"/>
        <c:crosses val="autoZero"/>
        <c:crossBetween val="between"/>
      </c:valAx>
    </c:plotArea>
    <c:legend>
      <c:legendPos val="r"/>
      <c:overlay val="0"/>
    </c:legend>
    <c:plotVisOnly val="1"/>
    <c:dispBlanksAs val="gap"/>
    <c:showDLblsOverMax val="0"/>
  </c:chart>
  <c:txPr>
    <a:bodyPr/>
    <a:lstStyle/>
    <a:p>
      <a:pPr>
        <a:defRPr sz="1800"/>
      </a:pPr>
      <a:endParaRPr lang="tr-T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Sayfa1!$B$1</c:f>
              <c:strCache>
                <c:ptCount val="1"/>
                <c:pt idx="0">
                  <c:v>Çalışan Memnuniyet</c:v>
                </c:pt>
              </c:strCache>
            </c:strRef>
          </c:tx>
          <c:invertIfNegative val="0"/>
          <c:cat>
            <c:numRef>
              <c:f>Sayfa1!$A$2:$A$5</c:f>
              <c:numCache>
                <c:formatCode>General</c:formatCode>
                <c:ptCount val="4"/>
                <c:pt idx="0">
                  <c:v>2022</c:v>
                </c:pt>
                <c:pt idx="1">
                  <c:v>2023</c:v>
                </c:pt>
                <c:pt idx="2">
                  <c:v>2024</c:v>
                </c:pt>
              </c:numCache>
            </c:numRef>
          </c:cat>
          <c:val>
            <c:numRef>
              <c:f>Sayfa1!$B$2:$B$5</c:f>
              <c:numCache>
                <c:formatCode>General</c:formatCode>
                <c:ptCount val="4"/>
                <c:pt idx="0">
                  <c:v>79</c:v>
                </c:pt>
                <c:pt idx="1">
                  <c:v>77</c:v>
                </c:pt>
                <c:pt idx="2">
                  <c:v>68</c:v>
                </c:pt>
              </c:numCache>
            </c:numRef>
          </c:val>
        </c:ser>
        <c:ser>
          <c:idx val="1"/>
          <c:order val="1"/>
          <c:tx>
            <c:strRef>
              <c:f>Sayfa1!$C$1</c:f>
              <c:strCache>
                <c:ptCount val="1"/>
                <c:pt idx="0">
                  <c:v>Paydaş Memnuniyet</c:v>
                </c:pt>
              </c:strCache>
            </c:strRef>
          </c:tx>
          <c:invertIfNegative val="0"/>
          <c:cat>
            <c:numRef>
              <c:f>Sayfa1!$A$2:$A$5</c:f>
              <c:numCache>
                <c:formatCode>General</c:formatCode>
                <c:ptCount val="4"/>
                <c:pt idx="0">
                  <c:v>2022</c:v>
                </c:pt>
                <c:pt idx="1">
                  <c:v>2023</c:v>
                </c:pt>
                <c:pt idx="2">
                  <c:v>2024</c:v>
                </c:pt>
              </c:numCache>
            </c:numRef>
          </c:cat>
          <c:val>
            <c:numRef>
              <c:f>Sayfa1!$C$2:$C$5</c:f>
              <c:numCache>
                <c:formatCode>General</c:formatCode>
                <c:ptCount val="4"/>
                <c:pt idx="0">
                  <c:v>0</c:v>
                </c:pt>
                <c:pt idx="1">
                  <c:v>85</c:v>
                </c:pt>
                <c:pt idx="2">
                  <c:v>92</c:v>
                </c:pt>
              </c:numCache>
            </c:numRef>
          </c:val>
        </c:ser>
        <c:ser>
          <c:idx val="2"/>
          <c:order val="2"/>
          <c:tx>
            <c:strRef>
              <c:f>Sayfa1!$D$1</c:f>
              <c:strCache>
                <c:ptCount val="1"/>
                <c:pt idx="0">
                  <c:v>Öğrenci Memnuniyet</c:v>
                </c:pt>
              </c:strCache>
            </c:strRef>
          </c:tx>
          <c:invertIfNegative val="0"/>
          <c:cat>
            <c:numRef>
              <c:f>Sayfa1!$A$2:$A$5</c:f>
              <c:numCache>
                <c:formatCode>General</c:formatCode>
                <c:ptCount val="4"/>
                <c:pt idx="0">
                  <c:v>2022</c:v>
                </c:pt>
                <c:pt idx="1">
                  <c:v>2023</c:v>
                </c:pt>
                <c:pt idx="2">
                  <c:v>2024</c:v>
                </c:pt>
              </c:numCache>
            </c:numRef>
          </c:cat>
          <c:val>
            <c:numRef>
              <c:f>Sayfa1!$D$2:$D$5</c:f>
              <c:numCache>
                <c:formatCode>General</c:formatCode>
                <c:ptCount val="4"/>
                <c:pt idx="0">
                  <c:v>68</c:v>
                </c:pt>
                <c:pt idx="1">
                  <c:v>71</c:v>
                </c:pt>
                <c:pt idx="2">
                  <c:v>68</c:v>
                </c:pt>
              </c:numCache>
            </c:numRef>
          </c:val>
        </c:ser>
        <c:dLbls>
          <c:showLegendKey val="0"/>
          <c:showVal val="0"/>
          <c:showCatName val="0"/>
          <c:showSerName val="0"/>
          <c:showPercent val="0"/>
          <c:showBubbleSize val="0"/>
        </c:dLbls>
        <c:gapWidth val="150"/>
        <c:axId val="251433344"/>
        <c:axId val="251434880"/>
      </c:barChart>
      <c:catAx>
        <c:axId val="251433344"/>
        <c:scaling>
          <c:orientation val="minMax"/>
        </c:scaling>
        <c:delete val="0"/>
        <c:axPos val="b"/>
        <c:numFmt formatCode="General" sourceLinked="1"/>
        <c:majorTickMark val="out"/>
        <c:minorTickMark val="none"/>
        <c:tickLblPos val="nextTo"/>
        <c:crossAx val="251434880"/>
        <c:crosses val="autoZero"/>
        <c:auto val="1"/>
        <c:lblAlgn val="ctr"/>
        <c:lblOffset val="100"/>
        <c:noMultiLvlLbl val="0"/>
      </c:catAx>
      <c:valAx>
        <c:axId val="251434880"/>
        <c:scaling>
          <c:orientation val="minMax"/>
        </c:scaling>
        <c:delete val="0"/>
        <c:axPos val="l"/>
        <c:majorGridlines/>
        <c:numFmt formatCode="General" sourceLinked="1"/>
        <c:majorTickMark val="out"/>
        <c:minorTickMark val="none"/>
        <c:tickLblPos val="nextTo"/>
        <c:crossAx val="251433344"/>
        <c:crosses val="autoZero"/>
        <c:crossBetween val="between"/>
      </c:valAx>
    </c:plotArea>
    <c:legend>
      <c:legendPos val="r"/>
      <c:overlay val="0"/>
    </c:legend>
    <c:plotVisOnly val="1"/>
    <c:dispBlanksAs val="gap"/>
    <c:showDLblsOverMax val="0"/>
  </c:chart>
  <c:txPr>
    <a:bodyPr/>
    <a:lstStyle/>
    <a:p>
      <a:pPr>
        <a:defRPr sz="1800"/>
      </a:pPr>
      <a:endParaRPr lang="tr-TR"/>
    </a:p>
  </c:txPr>
  <c:externalData r:id="rId1">
    <c:autoUpdate val="0"/>
  </c:externalData>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52240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smtClean="0"/>
              <a:t>Danışma Kurulu Toplantısı, Diğer,</a:t>
            </a:r>
            <a:r>
              <a:rPr lang="tr-TR" baseline="0" dirty="0" smtClean="0"/>
              <a:t> İlk Ders Etkinlikleri, Panel, Sektörle Buluşma, Sosyal Sorumluluk Projesi, Söyleşi, Teknik Gezi, Yarışma</a:t>
            </a:r>
          </a:p>
          <a:p>
            <a:pPr marL="0" lvl="0" indent="0" algn="l" rtl="0">
              <a:spcBef>
                <a:spcPts val="0"/>
              </a:spcBef>
              <a:spcAft>
                <a:spcPts val="0"/>
              </a:spcAft>
              <a:buNone/>
            </a:pPr>
            <a:r>
              <a:rPr lang="tr-TR" baseline="0" dirty="0" smtClean="0"/>
              <a:t>Eğitim ve Öğretim, İdari ve Destek, Genel </a:t>
            </a:r>
            <a:r>
              <a:rPr lang="tr-TR" baseline="0" dirty="0" err="1" smtClean="0"/>
              <a:t>İşbirlikler</a:t>
            </a:r>
            <a:r>
              <a:rPr lang="tr-TR" baseline="0" dirty="0" smtClean="0"/>
              <a:t>, Uygulama ve Topluma Hizmet, Yönetsel</a:t>
            </a:r>
          </a:p>
          <a:p>
            <a:pPr marL="0" lvl="0" indent="0" algn="l" rtl="0">
              <a:spcBef>
                <a:spcPts val="0"/>
              </a:spcBef>
              <a:spcAft>
                <a:spcPts val="0"/>
              </a:spcAft>
              <a:buNone/>
            </a:pPr>
            <a:r>
              <a:rPr lang="tr-TR" baseline="0" dirty="0" smtClean="0"/>
              <a:t>En fazla sırasıyla söyleşi (%21.25), Yarışma (% 17.50), Sektörle Buluşma (%16.25) şeklindedir. </a:t>
            </a:r>
          </a:p>
          <a:p>
            <a:pPr marL="0" lvl="0" indent="0" algn="l" rtl="0">
              <a:spcBef>
                <a:spcPts val="0"/>
              </a:spcBef>
              <a:spcAft>
                <a:spcPts val="0"/>
              </a:spcAft>
              <a:buNone/>
            </a:pPr>
            <a:r>
              <a:rPr lang="tr-TR" baseline="0" dirty="0" smtClean="0"/>
              <a:t>En az sırasıyla danışma kurulu toplantısı (% 2.5) panel (% 7.5) ve ilk ders etkinlikleri (% 7.5) şeklindedir.</a:t>
            </a:r>
            <a:endParaRPr dirty="0"/>
          </a:p>
        </p:txBody>
      </p:sp>
      <p:sp>
        <p:nvSpPr>
          <p:cNvPr id="217" name="Google Shape;21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cap="none" dirty="0" smtClean="0">
                <a:solidFill>
                  <a:schemeClr val="dk1"/>
                </a:solidFill>
                <a:effectLst/>
                <a:latin typeface="Calibri"/>
                <a:ea typeface="Calibri"/>
                <a:cs typeface="Calibri"/>
                <a:sym typeface="Calibri"/>
              </a:rPr>
              <a:t>Kurum İçi Değerlendirme raporunda sunulan bilgiler ve kanıtlar doğrultusunda Bilişim Teknolojileri MYO olarak, birim içerisinde mevcut akademik ve idari personelin yürütülen tüm süreçler içerisinde ekip çalışmasına yatkın olmaları, süreçleri yakından takip ederek değişime ve ihtiyaçlara ayak uydurmaları kurum içerisinde birliktelik anlayışının benimsenmiş olması neticesinde komisyonlar aracılığıyla programlar aksamadan yürütülebilmektedir. Kuruluşundan bu yana başlayan öz değerlendirmeler ve kalite güvence yapısının oluşumu ile başlayan süreçte kurum içi değerlendirme çalışmalarından yola çıkarak gelişmeye açık yönlerimiz iyileştirilmeye ve geliştirilmeye devam etmektedir. Güçlü yönlerimizi işe sürdürülebilir kılmak adına adımlar atılmaktadır.</a:t>
            </a:r>
            <a:endParaRPr lang="tr-TR" dirty="0"/>
          </a:p>
        </p:txBody>
      </p:sp>
      <p:sp>
        <p:nvSpPr>
          <p:cNvPr id="4" name="Slayt Numarası Yer Tutucus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tr-TR" sz="1200" b="0" i="0" u="none" strike="noStrike" cap="none" smtClean="0">
                <a:solidFill>
                  <a:schemeClr val="dk1"/>
                </a:solidFill>
                <a:latin typeface="Calibri"/>
                <a:ea typeface="Calibri"/>
                <a:cs typeface="Calibri"/>
                <a:sym typeface="Calibri"/>
              </a:rPr>
              <a:t>33</a:t>
            </a:fld>
            <a:endParaRPr lang="tr-T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8974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2d781b2d7d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2d781b2d7d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smtClean="0"/>
              <a:t>İşveren Memnuniyet 2022 (%89), 2023 (%</a:t>
            </a:r>
            <a:r>
              <a:rPr lang="tr-TR" baseline="0" dirty="0" smtClean="0"/>
              <a:t> 89), 2024 (% 90)</a:t>
            </a:r>
          </a:p>
          <a:p>
            <a:pPr marL="0" lvl="0" indent="0" algn="l" rtl="0">
              <a:spcBef>
                <a:spcPts val="0"/>
              </a:spcBef>
              <a:spcAft>
                <a:spcPts val="0"/>
              </a:spcAft>
              <a:buNone/>
            </a:pPr>
            <a:r>
              <a:rPr lang="tr-TR" baseline="0" dirty="0" smtClean="0"/>
              <a:t>Öğrenci Memnuniyet 2022 (% 91), 2023 (% 90), 2024 (% 88)</a:t>
            </a:r>
            <a:endParaRPr dirty="0"/>
          </a:p>
        </p:txBody>
      </p:sp>
      <p:sp>
        <p:nvSpPr>
          <p:cNvPr id="266" name="Google Shape;266;g32d781b2d7d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42</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2d781b2d7d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2d781b2d7d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smtClean="0"/>
              <a:t>Çalışan Memnuniyet (okuldan)</a:t>
            </a:r>
            <a:r>
              <a:rPr lang="tr-TR" baseline="0" dirty="0" smtClean="0"/>
              <a:t> 2022 (% 79), 2023 (% 77), 2024 (% 68)</a:t>
            </a:r>
          </a:p>
          <a:p>
            <a:pPr marL="0" lvl="0" indent="0" algn="l" rtl="0">
              <a:spcBef>
                <a:spcPts val="0"/>
              </a:spcBef>
              <a:spcAft>
                <a:spcPts val="0"/>
              </a:spcAft>
              <a:buNone/>
            </a:pPr>
            <a:r>
              <a:rPr lang="tr-TR" baseline="0" dirty="0" smtClean="0"/>
              <a:t>Paydaş Memnuniyet 2022 (% 0), 2023 (% 85), 2024 (% 92)</a:t>
            </a:r>
          </a:p>
          <a:p>
            <a:pPr marL="0" lvl="0" indent="0" algn="l" rtl="0">
              <a:spcBef>
                <a:spcPts val="0"/>
              </a:spcBef>
              <a:spcAft>
                <a:spcPts val="0"/>
              </a:spcAft>
              <a:buNone/>
            </a:pPr>
            <a:r>
              <a:rPr lang="tr-TR" baseline="0" dirty="0" smtClean="0"/>
              <a:t>Öğrenci Memnuniyet 2022 (% 68), 2023 (% 71), 2024 (% 68)</a:t>
            </a:r>
            <a:endParaRPr dirty="0"/>
          </a:p>
        </p:txBody>
      </p:sp>
      <p:sp>
        <p:nvSpPr>
          <p:cNvPr id="274" name="Google Shape;274;g32d781b2d7d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43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tr-TR" sz="950" b="1" dirty="0">
                <a:solidFill>
                  <a:srgbClr val="404E67"/>
                </a:solidFill>
                <a:highlight>
                  <a:srgbClr val="FFFFFF"/>
                </a:highlight>
                <a:latin typeface="Open Sans"/>
                <a:ea typeface="Open Sans"/>
                <a:cs typeface="Open Sans"/>
                <a:sym typeface="Open Sans"/>
              </a:rPr>
              <a:t>Amaç</a:t>
            </a:r>
            <a:endParaRPr sz="950" b="1" dirty="0">
              <a:solidFill>
                <a:srgbClr val="404E67"/>
              </a:solidFill>
              <a:highlight>
                <a:srgbClr val="FFFFFF"/>
              </a:highlight>
              <a:latin typeface="Open Sans"/>
              <a:ea typeface="Open Sans"/>
              <a:cs typeface="Open Sans"/>
              <a:sym typeface="Open Sans"/>
            </a:endParaRPr>
          </a:p>
          <a:p>
            <a:pPr marL="0" lvl="0" indent="0" algn="l" rtl="0">
              <a:spcBef>
                <a:spcPts val="0"/>
              </a:spcBef>
              <a:spcAft>
                <a:spcPts val="0"/>
              </a:spcAft>
              <a:buNone/>
            </a:pPr>
            <a:r>
              <a:rPr lang="tr-TR" sz="950" dirty="0">
                <a:solidFill>
                  <a:srgbClr val="404E67"/>
                </a:solidFill>
                <a:highlight>
                  <a:srgbClr val="FFFFFF"/>
                </a:highlight>
                <a:latin typeface="Open Sans"/>
                <a:ea typeface="Open Sans"/>
                <a:cs typeface="Open Sans"/>
                <a:sym typeface="Open Sans"/>
              </a:rPr>
              <a:t>A.1 - Eğitim - Öğretim (Eğitim - Öğretim süreçlerinde etkin, verimli ve sürdürülebilir başarı sağlamak.)</a:t>
            </a:r>
            <a:endParaRPr sz="950" dirty="0">
              <a:solidFill>
                <a:srgbClr val="404E67"/>
              </a:solidFill>
              <a:highlight>
                <a:srgbClr val="FFFFFF"/>
              </a:highlight>
              <a:latin typeface="Open Sans"/>
              <a:ea typeface="Open Sans"/>
              <a:cs typeface="Open Sans"/>
              <a:sym typeface="Open Sans"/>
            </a:endParaRPr>
          </a:p>
          <a:p>
            <a:pPr marL="0" lvl="0" indent="0" algn="l" rtl="0">
              <a:spcBef>
                <a:spcPts val="0"/>
              </a:spcBef>
              <a:spcAft>
                <a:spcPts val="0"/>
              </a:spcAft>
              <a:buNone/>
            </a:pPr>
            <a:r>
              <a:rPr lang="tr-TR" sz="950" dirty="0">
                <a:solidFill>
                  <a:srgbClr val="404E67"/>
                </a:solidFill>
                <a:highlight>
                  <a:srgbClr val="FFFFFF"/>
                </a:highlight>
                <a:latin typeface="Open Sans"/>
                <a:ea typeface="Open Sans"/>
                <a:cs typeface="Open Sans"/>
                <a:sym typeface="Open Sans"/>
              </a:rPr>
              <a:t>A.2 - ARGE (Bölgesel, ulusal ve uluslararası ihtiyaçlar doğrultusunda araştırmalar yapıp, teknoloji geliştirerek nitelikli ve ticarileşebilir Ar-Ge çalışmaları yapmak.)</a:t>
            </a:r>
            <a:endParaRPr sz="950" dirty="0">
              <a:solidFill>
                <a:srgbClr val="404E67"/>
              </a:solidFill>
              <a:highlight>
                <a:srgbClr val="FFFFFF"/>
              </a:highlight>
              <a:latin typeface="Open Sans"/>
              <a:ea typeface="Open Sans"/>
              <a:cs typeface="Open Sans"/>
              <a:sym typeface="Open Sans"/>
            </a:endParaRPr>
          </a:p>
          <a:p>
            <a:pPr marL="0" lvl="0" indent="0" algn="l" rtl="0">
              <a:spcBef>
                <a:spcPts val="0"/>
              </a:spcBef>
              <a:spcAft>
                <a:spcPts val="0"/>
              </a:spcAft>
              <a:buNone/>
            </a:pPr>
            <a:r>
              <a:rPr lang="tr-TR" sz="950" dirty="0">
                <a:solidFill>
                  <a:srgbClr val="404E67"/>
                </a:solidFill>
                <a:highlight>
                  <a:srgbClr val="FFFFFF"/>
                </a:highlight>
                <a:latin typeface="Open Sans"/>
                <a:ea typeface="Open Sans"/>
                <a:cs typeface="Open Sans"/>
                <a:sym typeface="Open Sans"/>
              </a:rPr>
              <a:t>A.3 - Uygulama ve Topluma Hizmet (Topluma değer katan ve değer üreten toplumsal sorunların çözüm merkezi olmak.)</a:t>
            </a:r>
            <a:endParaRPr sz="950" dirty="0">
              <a:solidFill>
                <a:srgbClr val="404E67"/>
              </a:solidFill>
              <a:highlight>
                <a:srgbClr val="FFFFFF"/>
              </a:highlight>
              <a:latin typeface="Open Sans"/>
              <a:ea typeface="Open Sans"/>
              <a:cs typeface="Open Sans"/>
              <a:sym typeface="Open Sans"/>
            </a:endParaRPr>
          </a:p>
          <a:p>
            <a:pPr marL="0" lvl="0" indent="0" algn="l" rtl="0">
              <a:spcBef>
                <a:spcPts val="0"/>
              </a:spcBef>
              <a:spcAft>
                <a:spcPts val="0"/>
              </a:spcAft>
              <a:buNone/>
            </a:pPr>
            <a:r>
              <a:rPr lang="tr-TR" sz="950" dirty="0">
                <a:solidFill>
                  <a:srgbClr val="404E67"/>
                </a:solidFill>
                <a:highlight>
                  <a:srgbClr val="FFFFFF"/>
                </a:highlight>
                <a:latin typeface="Open Sans"/>
                <a:ea typeface="Open Sans"/>
                <a:cs typeface="Open Sans"/>
                <a:sym typeface="Open Sans"/>
              </a:rPr>
              <a:t>A.4 - İdari ve Destek (İdari destek süreçlerinin etkinliğini ve verimliliğini arttırmak)</a:t>
            </a:r>
            <a:endParaRPr sz="950" dirty="0">
              <a:solidFill>
                <a:srgbClr val="404E67"/>
              </a:solidFill>
              <a:highlight>
                <a:srgbClr val="FFFFFF"/>
              </a:highlight>
              <a:latin typeface="Open Sans"/>
              <a:ea typeface="Open Sans"/>
              <a:cs typeface="Open Sans"/>
              <a:sym typeface="Open Sans"/>
            </a:endParaRPr>
          </a:p>
          <a:p>
            <a:pPr marL="0" lvl="0" indent="0" algn="l" rtl="0">
              <a:spcBef>
                <a:spcPts val="0"/>
              </a:spcBef>
              <a:spcAft>
                <a:spcPts val="0"/>
              </a:spcAft>
              <a:buNone/>
            </a:pPr>
            <a:r>
              <a:rPr lang="tr-TR" sz="950" dirty="0">
                <a:solidFill>
                  <a:srgbClr val="404E67"/>
                </a:solidFill>
                <a:highlight>
                  <a:srgbClr val="FFFFFF"/>
                </a:highlight>
                <a:latin typeface="Open Sans"/>
                <a:ea typeface="Open Sans"/>
                <a:cs typeface="Open Sans"/>
                <a:sym typeface="Open Sans"/>
              </a:rPr>
              <a:t>A.5 - Yönetsel (Katılımcı, şeffaf ve değişime açık bir yönetim anlayışıyla kurumsal kültürü geliştirmek.)</a:t>
            </a:r>
            <a:endParaRPr sz="950" dirty="0">
              <a:solidFill>
                <a:srgbClr val="404E67"/>
              </a:solidFill>
              <a:highlight>
                <a:srgbClr val="FFFFFF"/>
              </a:highlight>
              <a:latin typeface="Open Sans"/>
              <a:ea typeface="Open Sans"/>
              <a:cs typeface="Open Sans"/>
              <a:sym typeface="Open Sans"/>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smtClean="0"/>
              <a:t>KMYO: 2024 (%74.41),</a:t>
            </a:r>
            <a:r>
              <a:rPr lang="tr-TR" baseline="0" dirty="0" smtClean="0"/>
              <a:t> 2023 (%90.03), 2022 (%73.74), 2021 (%84.77), 2020 (101,39)</a:t>
            </a:r>
          </a:p>
          <a:p>
            <a:pPr marL="0" lvl="0" indent="0" algn="l" rtl="0">
              <a:spcBef>
                <a:spcPts val="0"/>
              </a:spcBef>
              <a:spcAft>
                <a:spcPts val="0"/>
              </a:spcAft>
              <a:buNone/>
            </a:pPr>
            <a:r>
              <a:rPr lang="tr-TR" baseline="0" dirty="0" smtClean="0"/>
              <a:t>Bil </a:t>
            </a:r>
            <a:r>
              <a:rPr lang="tr-TR" baseline="0" dirty="0" err="1" smtClean="0"/>
              <a:t>Prog</a:t>
            </a:r>
            <a:r>
              <a:rPr lang="tr-TR" baseline="0" dirty="0" smtClean="0"/>
              <a:t>: 2024 (% 56.00), 2023 (%61.37), 2022 (%74.86), 2021 (% 67.38), 2020 (% 69.38) </a:t>
            </a:r>
          </a:p>
          <a:p>
            <a:pPr marL="0" lvl="0" indent="0" algn="l" rtl="0">
              <a:spcBef>
                <a:spcPts val="0"/>
              </a:spcBef>
              <a:spcAft>
                <a:spcPts val="0"/>
              </a:spcAft>
              <a:buNone/>
            </a:pPr>
            <a:r>
              <a:rPr lang="tr-TR" baseline="0" dirty="0" smtClean="0"/>
              <a:t>Çok Boyutlu 2024 (% 41.53), 2023 (% 55.92) </a:t>
            </a:r>
            <a:endParaRPr dirty="0"/>
          </a:p>
        </p:txBody>
      </p:sp>
      <p:sp>
        <p:nvSpPr>
          <p:cNvPr id="102" name="Google Shape;1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smtClean="0"/>
              <a:t>2020 (% 81.45), 2021 (% 60.27), 2022 (% 81.99), 2023 (% 84.65), 2024 (% 57.95) </a:t>
            </a:r>
            <a:endParaRPr dirty="0"/>
          </a:p>
        </p:txBody>
      </p:sp>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Slaydı" type="title">
  <p:cSld name="TITLE">
    <p:bg>
      <p:bgPr>
        <a:solidFill>
          <a:srgbClr val="003DA6"/>
        </a:solidFill>
        <a:effectLst/>
      </p:bgPr>
    </p:bg>
    <p:spTree>
      <p:nvGrpSpPr>
        <p:cNvPr id="1" name="Shape 15"/>
        <p:cNvGrpSpPr/>
        <p:nvPr/>
      </p:nvGrpSpPr>
      <p:grpSpPr>
        <a:xfrm>
          <a:off x="0" y="0"/>
          <a:ext cx="0" cy="0"/>
          <a:chOff x="0" y="0"/>
          <a:chExt cx="0" cy="0"/>
        </a:xfrm>
      </p:grpSpPr>
      <p:sp>
        <p:nvSpPr>
          <p:cNvPr id="16" name="Google Shape;16;p33"/>
          <p:cNvSpPr txBox="1">
            <a:spLocks noGrp="1"/>
          </p:cNvSpPr>
          <p:nvPr>
            <p:ph type="ctrTitle"/>
          </p:nvPr>
        </p:nvSpPr>
        <p:spPr>
          <a:xfrm>
            <a:off x="1524000" y="2238476"/>
            <a:ext cx="9144000" cy="165576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3"/>
          <p:cNvSpPr txBox="1">
            <a:spLocks noGrp="1"/>
          </p:cNvSpPr>
          <p:nvPr>
            <p:ph type="subTitle" idx="1"/>
          </p:nvPr>
        </p:nvSpPr>
        <p:spPr>
          <a:xfrm>
            <a:off x="1524000" y="3986313"/>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33"/>
          <p:cNvPicPr preferRelativeResize="0"/>
          <p:nvPr/>
        </p:nvPicPr>
        <p:blipFill rotWithShape="1">
          <a:blip r:embed="rId2">
            <a:alphaModFix/>
          </a:blip>
          <a:srcRect/>
          <a:stretch/>
        </p:blipFill>
        <p:spPr>
          <a:xfrm>
            <a:off x="5346710" y="518147"/>
            <a:ext cx="1498591" cy="157967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69"/>
        <p:cNvGrpSpPr/>
        <p:nvPr/>
      </p:nvGrpSpPr>
      <p:grpSpPr>
        <a:xfrm>
          <a:off x="0" y="0"/>
          <a:ext cx="0" cy="0"/>
          <a:chOff x="0" y="0"/>
          <a:chExt cx="0" cy="0"/>
        </a:xfrm>
      </p:grpSpPr>
      <p:sp>
        <p:nvSpPr>
          <p:cNvPr id="70" name="Google Shape;70;p4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42"/>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2"/>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2"/>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5"/>
        <p:cNvGrpSpPr/>
        <p:nvPr/>
      </p:nvGrpSpPr>
      <p:grpSpPr>
        <a:xfrm>
          <a:off x="0" y="0"/>
          <a:ext cx="0" cy="0"/>
          <a:chOff x="0" y="0"/>
          <a:chExt cx="0" cy="0"/>
        </a:xfrm>
      </p:grpSpPr>
      <p:sp>
        <p:nvSpPr>
          <p:cNvPr id="76" name="Google Shape;76;p43"/>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43"/>
          <p:cNvSpPr txBox="1">
            <a:spLocks noGrp="1"/>
          </p:cNvSpPr>
          <p:nvPr>
            <p:ph type="body" idx="1"/>
          </p:nvPr>
        </p:nvSpPr>
        <p:spPr>
          <a:xfrm rot="5400000">
            <a:off x="1799434"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3"/>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3"/>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3"/>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19"/>
        <p:cNvGrpSpPr/>
        <p:nvPr/>
      </p:nvGrpSpPr>
      <p:grpSpPr>
        <a:xfrm>
          <a:off x="0" y="0"/>
          <a:ext cx="0" cy="0"/>
          <a:chOff x="0" y="0"/>
          <a:chExt cx="0" cy="0"/>
        </a:xfrm>
      </p:grpSpPr>
      <p:sp>
        <p:nvSpPr>
          <p:cNvPr id="20" name="Google Shape;20;p34"/>
          <p:cNvSpPr/>
          <p:nvPr/>
        </p:nvSpPr>
        <p:spPr>
          <a:xfrm>
            <a:off x="0" y="0"/>
            <a:ext cx="12192000" cy="1021644"/>
          </a:xfrm>
          <a:prstGeom prst="rect">
            <a:avLst/>
          </a:prstGeom>
          <a:solidFill>
            <a:srgbClr val="003DA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34"/>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400"/>
              <a:buFont typeface="Calibri"/>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4"/>
          <p:cNvSpPr/>
          <p:nvPr/>
        </p:nvSpPr>
        <p:spPr>
          <a:xfrm>
            <a:off x="0" y="6449902"/>
            <a:ext cx="12192000" cy="420227"/>
          </a:xfrm>
          <a:prstGeom prst="rect">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34"/>
          <p:cNvSpPr txBox="1"/>
          <p:nvPr/>
        </p:nvSpPr>
        <p:spPr>
          <a:xfrm>
            <a:off x="481214" y="6559986"/>
            <a:ext cx="3010761"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700"/>
              <a:buFont typeface="Calibri"/>
              <a:buNone/>
            </a:pPr>
            <a:r>
              <a:rPr lang="tr-TR" sz="700" b="0" i="0" u="none" strike="noStrike" cap="none">
                <a:solidFill>
                  <a:schemeClr val="lt1"/>
                </a:solidFill>
                <a:latin typeface="Calibri"/>
                <a:ea typeface="Calibri"/>
                <a:cs typeface="Calibri"/>
                <a:sym typeface="Calibri"/>
              </a:rPr>
              <a:t>© Copyright 2021 Sakarya Uygulamalı Bilimler Üniversitesi. Her hakkı saklıdır.</a:t>
            </a:r>
            <a:endParaRPr/>
          </a:p>
        </p:txBody>
      </p:sp>
      <p:pic>
        <p:nvPicPr>
          <p:cNvPr id="24" name="Google Shape;24;p34"/>
          <p:cNvPicPr preferRelativeResize="0"/>
          <p:nvPr/>
        </p:nvPicPr>
        <p:blipFill rotWithShape="1">
          <a:blip r:embed="rId2">
            <a:alphaModFix/>
          </a:blip>
          <a:srcRect/>
          <a:stretch/>
        </p:blipFill>
        <p:spPr>
          <a:xfrm>
            <a:off x="11302330" y="174653"/>
            <a:ext cx="700415" cy="73831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bg>
      <p:bgPr>
        <a:solidFill>
          <a:srgbClr val="003DA6"/>
        </a:solidFill>
        <a:effectLst/>
      </p:bgPr>
    </p:bg>
    <p:spTree>
      <p:nvGrpSpPr>
        <p:cNvPr id="1" name="Shape 25"/>
        <p:cNvGrpSpPr/>
        <p:nvPr/>
      </p:nvGrpSpPr>
      <p:grpSpPr>
        <a:xfrm>
          <a:off x="0" y="0"/>
          <a:ext cx="0" cy="0"/>
          <a:chOff x="0" y="0"/>
          <a:chExt cx="0" cy="0"/>
        </a:xfrm>
      </p:grpSpPr>
      <p:sp>
        <p:nvSpPr>
          <p:cNvPr id="26" name="Google Shape;26;p35"/>
          <p:cNvSpPr txBox="1">
            <a:spLocks noGrp="1"/>
          </p:cNvSpPr>
          <p:nvPr>
            <p:ph type="title"/>
          </p:nvPr>
        </p:nvSpPr>
        <p:spPr>
          <a:xfrm>
            <a:off x="831851" y="170974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5"/>
          <p:cNvSpPr txBox="1">
            <a:spLocks noGrp="1"/>
          </p:cNvSpPr>
          <p:nvPr>
            <p:ph type="body" idx="1"/>
          </p:nvPr>
        </p:nvSpPr>
        <p:spPr>
          <a:xfrm>
            <a:off x="831851" y="4589471"/>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DA9DB"/>
              </a:buClr>
              <a:buSzPts val="2400"/>
              <a:buNone/>
              <a:defRPr sz="2400">
                <a:solidFill>
                  <a:srgbClr val="8DA9DB"/>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28" name="Google Shape;28;p35"/>
          <p:cNvPicPr preferRelativeResize="0"/>
          <p:nvPr/>
        </p:nvPicPr>
        <p:blipFill rotWithShape="1">
          <a:blip r:embed="rId2">
            <a:alphaModFix/>
          </a:blip>
          <a:srcRect/>
          <a:stretch/>
        </p:blipFill>
        <p:spPr>
          <a:xfrm>
            <a:off x="9649308" y="578025"/>
            <a:ext cx="1710841" cy="180508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29"/>
        <p:cNvGrpSpPr/>
        <p:nvPr/>
      </p:nvGrpSpPr>
      <p:grpSpPr>
        <a:xfrm>
          <a:off x="0" y="0"/>
          <a:ext cx="0" cy="0"/>
          <a:chOff x="0" y="0"/>
          <a:chExt cx="0" cy="0"/>
        </a:xfrm>
      </p:grpSpPr>
      <p:sp>
        <p:nvSpPr>
          <p:cNvPr id="30" name="Google Shape;30;p36"/>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6"/>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6"/>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33"/>
        <p:cNvGrpSpPr/>
        <p:nvPr/>
      </p:nvGrpSpPr>
      <p:grpSpPr>
        <a:xfrm>
          <a:off x="0" y="0"/>
          <a:ext cx="0" cy="0"/>
          <a:chOff x="0" y="0"/>
          <a:chExt cx="0" cy="0"/>
        </a:xfrm>
      </p:grpSpPr>
      <p:sp>
        <p:nvSpPr>
          <p:cNvPr id="34" name="Google Shape;34;p3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7"/>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7"/>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7"/>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39"/>
        <p:cNvGrpSpPr/>
        <p:nvPr/>
      </p:nvGrpSpPr>
      <p:grpSpPr>
        <a:xfrm>
          <a:off x="0" y="0"/>
          <a:ext cx="0" cy="0"/>
          <a:chOff x="0" y="0"/>
          <a:chExt cx="0" cy="0"/>
        </a:xfrm>
      </p:grpSpPr>
      <p:sp>
        <p:nvSpPr>
          <p:cNvPr id="40" name="Google Shape;40;p38"/>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8"/>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8"/>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8"/>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6"/>
        <p:cNvGrpSpPr/>
        <p:nvPr/>
      </p:nvGrpSpPr>
      <p:grpSpPr>
        <a:xfrm>
          <a:off x="0" y="0"/>
          <a:ext cx="0" cy="0"/>
          <a:chOff x="0" y="0"/>
          <a:chExt cx="0" cy="0"/>
        </a:xfrm>
      </p:grpSpPr>
      <p:sp>
        <p:nvSpPr>
          <p:cNvPr id="47" name="Google Shape;47;p39"/>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9"/>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9"/>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9"/>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39"/>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9"/>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9"/>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5"/>
        <p:cNvGrpSpPr/>
        <p:nvPr/>
      </p:nvGrpSpPr>
      <p:grpSpPr>
        <a:xfrm>
          <a:off x="0" y="0"/>
          <a:ext cx="0" cy="0"/>
          <a:chOff x="0" y="0"/>
          <a:chExt cx="0" cy="0"/>
        </a:xfrm>
      </p:grpSpPr>
      <p:sp>
        <p:nvSpPr>
          <p:cNvPr id="56" name="Google Shape;56;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0"/>
          <p:cNvSpPr txBox="1">
            <a:spLocks noGrp="1"/>
          </p:cNvSpPr>
          <p:nvPr>
            <p:ph type="body" idx="1"/>
          </p:nvPr>
        </p:nvSpPr>
        <p:spPr>
          <a:xfrm>
            <a:off x="5183188" y="987433"/>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40"/>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0"/>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0"/>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2"/>
        <p:cNvGrpSpPr/>
        <p:nvPr/>
      </p:nvGrpSpPr>
      <p:grpSpPr>
        <a:xfrm>
          <a:off x="0" y="0"/>
          <a:ext cx="0" cy="0"/>
          <a:chOff x="0" y="0"/>
          <a:chExt cx="0" cy="0"/>
        </a:xfrm>
      </p:grpSpPr>
      <p:sp>
        <p:nvSpPr>
          <p:cNvPr id="63" name="Google Shape;63;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1"/>
          <p:cNvSpPr>
            <a:spLocks noGrp="1"/>
          </p:cNvSpPr>
          <p:nvPr>
            <p:ph type="pic" idx="2"/>
          </p:nvPr>
        </p:nvSpPr>
        <p:spPr>
          <a:xfrm>
            <a:off x="5183188" y="987433"/>
            <a:ext cx="6172200" cy="4873625"/>
          </a:xfrm>
          <a:prstGeom prst="rect">
            <a:avLst/>
          </a:prstGeom>
          <a:noFill/>
          <a:ln>
            <a:noFill/>
          </a:ln>
        </p:spPr>
      </p:sp>
      <p:sp>
        <p:nvSpPr>
          <p:cNvPr id="65" name="Google Shape;65;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41"/>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1"/>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1"/>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1432560" y="1254033"/>
            <a:ext cx="9501052" cy="317427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400"/>
              <a:buFont typeface="Calibri"/>
              <a:buNone/>
            </a:pPr>
            <a:r>
              <a:rPr lang="tr-TR" sz="4400" b="1" i="1"/>
              <a:t>2024 Yılı </a:t>
            </a:r>
            <a:br>
              <a:rPr lang="tr-TR" sz="4400" b="1" i="1"/>
            </a:br>
            <a:r>
              <a:rPr lang="tr-TR" sz="4400" b="1" i="1"/>
              <a:t>Performans Değerlendirmesi</a:t>
            </a:r>
            <a:endParaRPr sz="4400" b="1" i="1"/>
          </a:p>
        </p:txBody>
      </p:sp>
      <p:sp>
        <p:nvSpPr>
          <p:cNvPr id="86" name="Google Shape;86;p1"/>
          <p:cNvSpPr txBox="1">
            <a:spLocks noGrp="1"/>
          </p:cNvSpPr>
          <p:nvPr>
            <p:ph type="subTitle" idx="1"/>
          </p:nvPr>
        </p:nvSpPr>
        <p:spPr>
          <a:xfrm>
            <a:off x="1611086" y="4428308"/>
            <a:ext cx="9144000" cy="1240970"/>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lnSpc>
                <a:spcPct val="90000"/>
              </a:lnSpc>
              <a:spcBef>
                <a:spcPts val="0"/>
              </a:spcBef>
              <a:spcAft>
                <a:spcPts val="0"/>
              </a:spcAft>
              <a:buClr>
                <a:schemeClr val="lt1"/>
              </a:buClr>
              <a:buSzPct val="100000"/>
              <a:buNone/>
            </a:pPr>
            <a:endParaRPr sz="4200"/>
          </a:p>
          <a:p>
            <a:pPr marL="0" lvl="0" indent="0" algn="ctr" rtl="0">
              <a:lnSpc>
                <a:spcPct val="90000"/>
              </a:lnSpc>
              <a:spcBef>
                <a:spcPts val="1000"/>
              </a:spcBef>
              <a:spcAft>
                <a:spcPts val="0"/>
              </a:spcAft>
              <a:buClr>
                <a:schemeClr val="lt1"/>
              </a:buClr>
              <a:buSzPct val="100000"/>
              <a:buNone/>
            </a:pPr>
            <a:endParaRPr sz="4200"/>
          </a:p>
          <a:p>
            <a:pPr marL="0" lvl="0" indent="0" algn="ctr" rtl="0">
              <a:lnSpc>
                <a:spcPct val="90000"/>
              </a:lnSpc>
              <a:spcBef>
                <a:spcPts val="1000"/>
              </a:spcBef>
              <a:spcAft>
                <a:spcPts val="0"/>
              </a:spcAft>
              <a:buClr>
                <a:schemeClr val="lt1"/>
              </a:buClr>
              <a:buSzPct val="100000"/>
              <a:buNone/>
            </a:pPr>
            <a:r>
              <a:rPr lang="tr-TR" sz="5800" b="1">
                <a:latin typeface="Calibri"/>
                <a:ea typeface="Calibri"/>
                <a:cs typeface="Calibri"/>
                <a:sym typeface="Calibri"/>
              </a:rPr>
              <a:t>BİLİŞİM TEKNOLOJİLERİ MYO</a:t>
            </a:r>
            <a:endParaRPr/>
          </a:p>
          <a:p>
            <a:pPr marL="0" lvl="0" indent="0" algn="ctr" rtl="0">
              <a:lnSpc>
                <a:spcPct val="90000"/>
              </a:lnSpc>
              <a:spcBef>
                <a:spcPts val="1000"/>
              </a:spcBef>
              <a:spcAft>
                <a:spcPts val="0"/>
              </a:spcAft>
              <a:buClr>
                <a:schemeClr val="lt1"/>
              </a:buClr>
              <a:buSzPct val="100000"/>
              <a:buNone/>
            </a:pPr>
            <a:endParaRPr sz="7100" b="1">
              <a:latin typeface="Times New Roman"/>
              <a:ea typeface="Times New Roman"/>
              <a:cs typeface="Times New Roman"/>
              <a:sym typeface="Times New Roman"/>
            </a:endParaRPr>
          </a:p>
          <a:p>
            <a:pPr marL="0" lvl="0" indent="0" algn="ctr" rtl="0">
              <a:lnSpc>
                <a:spcPct val="90000"/>
              </a:lnSpc>
              <a:spcBef>
                <a:spcPts val="1000"/>
              </a:spcBef>
              <a:spcAft>
                <a:spcPts val="0"/>
              </a:spcAft>
              <a:buClr>
                <a:schemeClr val="lt1"/>
              </a:buClr>
              <a:buSzPct val="100000"/>
              <a:buNone/>
            </a:pPr>
            <a:endParaRPr sz="7100" b="1">
              <a:latin typeface="Times New Roman"/>
              <a:ea typeface="Times New Roman"/>
              <a:cs typeface="Times New Roman"/>
              <a:sym typeface="Times New Roman"/>
            </a:endParaRPr>
          </a:p>
          <a:p>
            <a:pPr marL="0" lvl="0" indent="0" algn="ctr" rtl="0">
              <a:lnSpc>
                <a:spcPct val="90000"/>
              </a:lnSpc>
              <a:spcBef>
                <a:spcPts val="1000"/>
              </a:spcBef>
              <a:spcAft>
                <a:spcPts val="0"/>
              </a:spcAft>
              <a:buClr>
                <a:schemeClr val="lt1"/>
              </a:buClr>
              <a:buSzPct val="100000"/>
              <a:buNone/>
            </a:pPr>
            <a:endParaRPr sz="1400"/>
          </a:p>
          <a:p>
            <a:pPr marL="0" lvl="0" indent="0" algn="ctr" rtl="0">
              <a:lnSpc>
                <a:spcPct val="90000"/>
              </a:lnSpc>
              <a:spcBef>
                <a:spcPts val="1000"/>
              </a:spcBef>
              <a:spcAft>
                <a:spcPts val="0"/>
              </a:spcAft>
              <a:buClr>
                <a:schemeClr val="lt1"/>
              </a:buClr>
              <a:buSzPct val="100000"/>
              <a:buNone/>
            </a:pPr>
            <a:endParaRPr sz="1400"/>
          </a:p>
          <a:p>
            <a:pPr marL="0" lvl="0" indent="0" algn="ctr" rtl="0">
              <a:lnSpc>
                <a:spcPct val="90000"/>
              </a:lnSpc>
              <a:spcBef>
                <a:spcPts val="1000"/>
              </a:spcBef>
              <a:spcAft>
                <a:spcPts val="0"/>
              </a:spcAft>
              <a:buClr>
                <a:schemeClr val="lt1"/>
              </a:buClr>
              <a:buSzPct val="100000"/>
              <a:buNone/>
            </a:pP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ALT BİRİM ÖZETİ (MAKİNE)</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1" y="992631"/>
            <a:ext cx="12179349" cy="5470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025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ALT BİRİM ÖZETİ (MUHASEBE VE VERGİ UYGULAMALARI)</a:t>
            </a: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8083"/>
            <a:ext cx="12136157" cy="54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327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ALT BİRİM ÖZETİ (TURİZM VE OTEL İŞLETMECİLİĞİ)</a:t>
            </a: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7832"/>
            <a:ext cx="12192000" cy="551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54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7"/>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tr-TR"/>
              <a:t>STRATEJİK AMAÇ 1</a:t>
            </a:r>
            <a:endParaRPr/>
          </a:p>
        </p:txBody>
      </p:sp>
      <p:graphicFrame>
        <p:nvGraphicFramePr>
          <p:cNvPr id="130" name="Google Shape;130;p7"/>
          <p:cNvGraphicFramePr/>
          <p:nvPr>
            <p:extLst>
              <p:ext uri="{D42A27DB-BD31-4B8C-83A1-F6EECF244321}">
                <p14:modId xmlns:p14="http://schemas.microsoft.com/office/powerpoint/2010/main" val="2373446212"/>
              </p:ext>
            </p:extLst>
          </p:nvPr>
        </p:nvGraphicFramePr>
        <p:xfrm>
          <a:off x="601052" y="1301689"/>
          <a:ext cx="10989925" cy="4618445"/>
        </p:xfrm>
        <a:graphic>
          <a:graphicData uri="http://schemas.openxmlformats.org/drawingml/2006/table">
            <a:tbl>
              <a:tblPr firstRow="1" bandRow="1">
                <a:noFill/>
                <a:tableStyleId>{BFE803C7-BD0E-4A00-9655-65F4C6227401}</a:tableStyleId>
              </a:tblPr>
              <a:tblGrid>
                <a:gridCol w="4105025"/>
                <a:gridCol w="1195725"/>
                <a:gridCol w="1195725"/>
                <a:gridCol w="1408950"/>
                <a:gridCol w="1303750"/>
                <a:gridCol w="1780750"/>
              </a:tblGrid>
              <a:tr h="513125">
                <a:tc gridSpan="6">
                  <a:txBody>
                    <a:bodyPr/>
                    <a:lstStyle/>
                    <a:p>
                      <a:pPr marL="0" marR="0" lvl="0" indent="0" algn="ctr" rtl="0">
                        <a:spcBef>
                          <a:spcPts val="0"/>
                        </a:spcBef>
                        <a:spcAft>
                          <a:spcPts val="0"/>
                        </a:spcAft>
                        <a:buNone/>
                      </a:pPr>
                      <a:r>
                        <a:rPr lang="tr-TR" sz="2000" b="1" i="0" u="none" strike="noStrike" dirty="0">
                          <a:solidFill>
                            <a:schemeClr val="lt1"/>
                          </a:solidFill>
                          <a:latin typeface="Calibri"/>
                          <a:ea typeface="Calibri"/>
                          <a:cs typeface="Calibri"/>
                          <a:sym typeface="Calibri"/>
                        </a:rPr>
                        <a:t>Eğitim-öğretim süreçlerinde etkin, verimli ve sürdürülebilir başarı sağlamak</a:t>
                      </a:r>
                      <a:endParaRPr sz="2000" b="0" i="0" u="none" strike="noStrike" dirty="0">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DA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18225">
                <a:tc gridSpan="6">
                  <a:txBody>
                    <a:bodyPr/>
                    <a:lstStyle/>
                    <a:p>
                      <a:pPr marL="0" marR="0" lvl="0" indent="0" algn="l"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Hedef 1.1: </a:t>
                      </a:r>
                      <a:r>
                        <a:rPr lang="tr-TR" sz="1600" b="0" i="0" u="none" strike="noStrike">
                          <a:solidFill>
                            <a:schemeClr val="dk1"/>
                          </a:solidFill>
                          <a:latin typeface="Calibri"/>
                          <a:ea typeface="Calibri"/>
                          <a:cs typeface="Calibri"/>
                          <a:sym typeface="Calibri"/>
                        </a:rPr>
                        <a:t>Ön lisans, lisans ve lisansüstü eğitimde tercih edilen bir üniversite olmak</a:t>
                      </a:r>
                      <a:endParaRPr sz="1600" b="1" i="0">
                        <a:solidFill>
                          <a:schemeClr val="dk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07375">
                <a:tc rowSpan="2">
                  <a:txBody>
                    <a:bodyPr/>
                    <a:lstStyle/>
                    <a:p>
                      <a:pPr marL="0" marR="0" lvl="0" indent="0" algn="ctr" rtl="0">
                        <a:spcBef>
                          <a:spcPts val="0"/>
                        </a:spcBef>
                        <a:spcAft>
                          <a:spcPts val="0"/>
                        </a:spcAft>
                        <a:buNone/>
                      </a:pPr>
                      <a:r>
                        <a:rPr lang="tr-TR" sz="1600" b="1">
                          <a:latin typeface="Calibri"/>
                          <a:ea typeface="Calibri"/>
                          <a:cs typeface="Calibri"/>
                          <a:sym typeface="Calibri"/>
                        </a:rPr>
                        <a:t>PERFORMANS GÖSTERGELERİ</a:t>
                      </a:r>
                      <a:endParaRPr sz="1600" b="1">
                        <a:solidFill>
                          <a:srgbClr val="C55A1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rowSpan="2">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KATEGORİ</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gridSpan="4">
                  <a:txBody>
                    <a:bodyPr/>
                    <a:lstStyle/>
                    <a:p>
                      <a:pPr marL="0" marR="0" lvl="0" indent="0" algn="ctr" rtl="0">
                        <a:lnSpc>
                          <a:spcPct val="100000"/>
                        </a:lnSpc>
                        <a:spcBef>
                          <a:spcPts val="0"/>
                        </a:spcBef>
                        <a:spcAft>
                          <a:spcPts val="0"/>
                        </a:spcAft>
                        <a:buClr>
                          <a:schemeClr val="dk1"/>
                        </a:buClr>
                        <a:buSzPts val="1800"/>
                        <a:buFont typeface="Calibri"/>
                        <a:buNone/>
                      </a:pPr>
                      <a:r>
                        <a:rPr lang="tr-TR" sz="1800" b="1">
                          <a:latin typeface="Calibri"/>
                          <a:ea typeface="Calibri"/>
                          <a:cs typeface="Calibri"/>
                          <a:sym typeface="Calibri"/>
                        </a:rPr>
                        <a:t>2024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85325">
                <a:tc vMerge="1">
                  <a:txBody>
                    <a:bodyPr/>
                    <a:lstStyle/>
                    <a:p>
                      <a:endParaRPr lang="tr-TR"/>
                    </a:p>
                  </a:txBody>
                  <a:tcPr/>
                </a:tc>
                <a:tc vMerge="1">
                  <a:txBody>
                    <a:bodyPr/>
                    <a:lstStyle/>
                    <a:p>
                      <a:endParaRPr lang="tr-TR"/>
                    </a:p>
                  </a:txBody>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HEDEF</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GERÇEKLEŞEN</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YÜZDE</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BAŞARI DURUMU</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r>
              <a:tr h="684000">
                <a:tc>
                  <a:txBody>
                    <a:bodyPr/>
                    <a:lstStyle/>
                    <a:p>
                      <a:pPr marL="0" marR="0" lvl="0" indent="0" algn="l" rtl="0">
                        <a:spcBef>
                          <a:spcPts val="0"/>
                        </a:spcBef>
                        <a:spcAft>
                          <a:spcPts val="0"/>
                        </a:spcAft>
                        <a:buNone/>
                      </a:pPr>
                      <a:r>
                        <a:rPr lang="tr-TR" sz="1600" b="0" i="0">
                          <a:solidFill>
                            <a:schemeClr val="dk1"/>
                          </a:solidFill>
                          <a:latin typeface="Calibri"/>
                          <a:ea typeface="Calibri"/>
                          <a:cs typeface="Calibri"/>
                          <a:sym typeface="Calibri"/>
                        </a:rPr>
                        <a:t>PG 1 - Üniversitemizi İlk Sırada Tercih Eden Öğrenci Sayısı</a:t>
                      </a:r>
                      <a:endParaRPr sz="1600">
                        <a:solidFill>
                          <a:schemeClr val="dk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81</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dirty="0" smtClean="0">
                          <a:latin typeface="Calibri"/>
                          <a:ea typeface="Calibri"/>
                          <a:cs typeface="Calibri"/>
                          <a:sym typeface="Arial"/>
                        </a:rPr>
                        <a:t>29</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t>35.81</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t>Düşük </a:t>
                      </a:r>
                      <a:r>
                        <a:rPr lang="tr-TR" sz="1600" dirty="0"/>
                        <a:t>Sapma</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84000">
                <a:tc>
                  <a:txBody>
                    <a:bodyPr/>
                    <a:lstStyle/>
                    <a:p>
                      <a:pPr marL="85725" marR="0" lvl="0" indent="0" algn="l" rtl="0">
                        <a:spcBef>
                          <a:spcPts val="0"/>
                        </a:spcBef>
                        <a:spcAft>
                          <a:spcPts val="0"/>
                        </a:spcAft>
                        <a:buNone/>
                      </a:pPr>
                      <a:r>
                        <a:rPr lang="tr-TR" sz="1600" b="0" i="0" dirty="0">
                          <a:solidFill>
                            <a:schemeClr val="dk1"/>
                          </a:solidFill>
                          <a:latin typeface="Calibri"/>
                          <a:ea typeface="Calibri"/>
                          <a:cs typeface="Calibri"/>
                          <a:sym typeface="Calibri"/>
                        </a:rPr>
                        <a:t>PG 2 - Bölüm/Program Doluluk Oranları</a:t>
                      </a:r>
                      <a:endParaRPr dirty="0"/>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90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100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111.11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latin typeface="Calibri"/>
                          <a:ea typeface="Calibri"/>
                          <a:cs typeface="Calibri"/>
                          <a:sym typeface="Calibri"/>
                        </a:rPr>
                        <a:t>Çok </a:t>
                      </a:r>
                      <a:r>
                        <a:rPr lang="tr-TR" sz="1600"/>
                        <a:t>İyi</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84000">
                <a:tc>
                  <a:txBody>
                    <a:bodyPr/>
                    <a:lstStyle/>
                    <a:p>
                      <a:pPr marL="85725" marR="0" lvl="0" indent="0" algn="l" rtl="0">
                        <a:spcBef>
                          <a:spcPts val="0"/>
                        </a:spcBef>
                        <a:spcAft>
                          <a:spcPts val="0"/>
                        </a:spcAft>
                        <a:buNone/>
                      </a:pPr>
                      <a:r>
                        <a:rPr lang="tr-TR" sz="1600" b="0" i="0">
                          <a:solidFill>
                            <a:schemeClr val="dk1"/>
                          </a:solidFill>
                          <a:latin typeface="Calibri"/>
                          <a:ea typeface="Calibri"/>
                          <a:cs typeface="Calibri"/>
                          <a:sym typeface="Calibri"/>
                        </a:rPr>
                        <a:t>PG 3 - Uluslararası Öğrenci Sayısı</a:t>
                      </a:r>
                      <a:endParaRPr sz="1600">
                        <a:solidFill>
                          <a:schemeClr val="dk1"/>
                        </a:solidFill>
                        <a:latin typeface="Calibri"/>
                        <a:ea typeface="Calibri"/>
                        <a:cs typeface="Calibri"/>
                        <a:sym typeface="Calibri"/>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33</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dirty="0" smtClean="0"/>
                        <a:t>38</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t>115.15</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latin typeface="Calibri"/>
                          <a:ea typeface="Calibri"/>
                          <a:cs typeface="Calibri"/>
                          <a:sym typeface="Calibri"/>
                        </a:rPr>
                        <a:t>Aşırı Pozitif Sapma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84000">
                <a:tc>
                  <a:txBody>
                    <a:bodyPr/>
                    <a:lstStyle/>
                    <a:p>
                      <a:pPr marL="85725" marR="0" lvl="0" indent="0" algn="l" rtl="0">
                        <a:spcBef>
                          <a:spcPts val="0"/>
                        </a:spcBef>
                        <a:spcAft>
                          <a:spcPts val="0"/>
                        </a:spcAft>
                        <a:buNone/>
                      </a:pPr>
                      <a:r>
                        <a:rPr lang="tr-TR" sz="1600" b="0" i="0">
                          <a:solidFill>
                            <a:schemeClr val="dk1"/>
                          </a:solidFill>
                          <a:latin typeface="Calibri"/>
                          <a:ea typeface="Calibri"/>
                          <a:cs typeface="Calibri"/>
                          <a:sym typeface="Calibri"/>
                        </a:rPr>
                        <a:t>PG 4 - Değişim Programları ile Gelen Öğrenci Sayısı</a:t>
                      </a:r>
                      <a:endParaRPr sz="1600">
                        <a:solidFill>
                          <a:schemeClr val="dk1"/>
                        </a:solidFill>
                        <a:latin typeface="Calibri"/>
                        <a:ea typeface="Calibri"/>
                        <a:cs typeface="Calibri"/>
                        <a:sym typeface="Calibri"/>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a:t>0</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500"/>
                        <a:t>0</a:t>
                      </a:r>
                      <a:endParaRPr sz="15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tr-TR"/>
              <a:t>STRATEJİK AMAÇ 1</a:t>
            </a:r>
            <a:endParaRPr/>
          </a:p>
        </p:txBody>
      </p:sp>
      <p:graphicFrame>
        <p:nvGraphicFramePr>
          <p:cNvPr id="136" name="Google Shape;136;p8"/>
          <p:cNvGraphicFramePr/>
          <p:nvPr/>
        </p:nvGraphicFramePr>
        <p:xfrm>
          <a:off x="601052" y="1297210"/>
          <a:ext cx="10989925" cy="3250445"/>
        </p:xfrm>
        <a:graphic>
          <a:graphicData uri="http://schemas.openxmlformats.org/drawingml/2006/table">
            <a:tbl>
              <a:tblPr firstRow="1" bandRow="1">
                <a:noFill/>
                <a:tableStyleId>{BFE803C7-BD0E-4A00-9655-65F4C6227401}</a:tableStyleId>
              </a:tblPr>
              <a:tblGrid>
                <a:gridCol w="4105025"/>
                <a:gridCol w="1195725"/>
                <a:gridCol w="1195725"/>
                <a:gridCol w="1408950"/>
                <a:gridCol w="1303750"/>
                <a:gridCol w="1780750"/>
              </a:tblGrid>
              <a:tr h="513125">
                <a:tc gridSpan="6">
                  <a:txBody>
                    <a:bodyPr/>
                    <a:lstStyle/>
                    <a:p>
                      <a:pPr marL="0" marR="0" lvl="0" indent="0" algn="ctr" rtl="0">
                        <a:spcBef>
                          <a:spcPts val="0"/>
                        </a:spcBef>
                        <a:spcAft>
                          <a:spcPts val="0"/>
                        </a:spcAft>
                        <a:buNone/>
                      </a:pPr>
                      <a:r>
                        <a:rPr lang="tr-TR" sz="2000" b="1" i="0" u="none" strike="noStrike">
                          <a:solidFill>
                            <a:schemeClr val="lt1"/>
                          </a:solidFill>
                          <a:latin typeface="Calibri"/>
                          <a:ea typeface="Calibri"/>
                          <a:cs typeface="Calibri"/>
                          <a:sym typeface="Calibri"/>
                        </a:rPr>
                        <a:t>Eğitim-öğretim süreçlerinde etkin, verimli ve sürdürülebilir başarı sağlamak</a:t>
                      </a:r>
                      <a:endParaRPr sz="2000" b="0" i="0" u="none" strike="noStrike">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DA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18225">
                <a:tc gridSpan="6">
                  <a:txBody>
                    <a:bodyPr/>
                    <a:lstStyle/>
                    <a:p>
                      <a:pPr marL="0" marR="0" lvl="0" indent="0" algn="l"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Hedef 1.2: </a:t>
                      </a:r>
                      <a:r>
                        <a:rPr lang="tr-TR" sz="1600" b="0" i="0" u="none" strike="noStrike">
                          <a:solidFill>
                            <a:schemeClr val="dk1"/>
                          </a:solidFill>
                          <a:latin typeface="Calibri"/>
                          <a:ea typeface="Calibri"/>
                          <a:cs typeface="Calibri"/>
                          <a:sym typeface="Calibri"/>
                        </a:rPr>
                        <a:t>Programları ulusal ve uluslararası yeterlilikler çerçevesinde ve paydaş beklentilerini dikkate alarak güncellemek</a:t>
                      </a:r>
                      <a:endParaRPr sz="1600" b="1" i="0">
                        <a:solidFill>
                          <a:schemeClr val="dk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07375">
                <a:tc rowSpan="2">
                  <a:txBody>
                    <a:bodyPr/>
                    <a:lstStyle/>
                    <a:p>
                      <a:pPr marL="0" marR="0" lvl="0" indent="0" algn="ctr" rtl="0">
                        <a:spcBef>
                          <a:spcPts val="0"/>
                        </a:spcBef>
                        <a:spcAft>
                          <a:spcPts val="0"/>
                        </a:spcAft>
                        <a:buNone/>
                      </a:pPr>
                      <a:r>
                        <a:rPr lang="tr-TR" sz="1600" b="1">
                          <a:latin typeface="Calibri"/>
                          <a:ea typeface="Calibri"/>
                          <a:cs typeface="Calibri"/>
                          <a:sym typeface="Calibri"/>
                        </a:rPr>
                        <a:t>PERFORMANS GÖSTERGELERİ</a:t>
                      </a:r>
                      <a:endParaRPr sz="1600" b="1">
                        <a:solidFill>
                          <a:srgbClr val="C55A1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rowSpan="2">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KATEGORİ</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gridSpan="4">
                  <a:txBody>
                    <a:bodyPr/>
                    <a:lstStyle/>
                    <a:p>
                      <a:pPr marL="0" marR="0" lvl="0" indent="0" algn="ctr" rtl="0">
                        <a:lnSpc>
                          <a:spcPct val="100000"/>
                        </a:lnSpc>
                        <a:spcBef>
                          <a:spcPts val="0"/>
                        </a:spcBef>
                        <a:spcAft>
                          <a:spcPts val="0"/>
                        </a:spcAft>
                        <a:buClr>
                          <a:schemeClr val="dk1"/>
                        </a:buClr>
                        <a:buSzPts val="1800"/>
                        <a:buFont typeface="Calibri"/>
                        <a:buNone/>
                      </a:pPr>
                      <a:r>
                        <a:rPr lang="tr-TR" sz="1800" b="1">
                          <a:latin typeface="Calibri"/>
                          <a:ea typeface="Calibri"/>
                          <a:cs typeface="Calibri"/>
                          <a:sym typeface="Calibri"/>
                        </a:rPr>
                        <a:t>2024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85325">
                <a:tc vMerge="1">
                  <a:txBody>
                    <a:bodyPr/>
                    <a:lstStyle/>
                    <a:p>
                      <a:endParaRPr lang="tr-TR"/>
                    </a:p>
                  </a:txBody>
                  <a:tcPr/>
                </a:tc>
                <a:tc vMerge="1">
                  <a:txBody>
                    <a:bodyPr/>
                    <a:lstStyle/>
                    <a:p>
                      <a:endParaRPr lang="tr-TR"/>
                    </a:p>
                  </a:txBody>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HEDEF</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GERÇEKLEŞEN</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YÜZDE</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BAŞARI DURUMU</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r>
              <a:tr h="684000">
                <a:tc>
                  <a:txBody>
                    <a:bodyPr/>
                    <a:lstStyle/>
                    <a:p>
                      <a:pPr marL="0" marR="0" lvl="0" indent="0" algn="l" rtl="0">
                        <a:spcBef>
                          <a:spcPts val="0"/>
                        </a:spcBef>
                        <a:spcAft>
                          <a:spcPts val="0"/>
                        </a:spcAft>
                        <a:buNone/>
                      </a:pPr>
                      <a:r>
                        <a:rPr lang="tr-TR" sz="1600" b="0" i="0">
                          <a:solidFill>
                            <a:schemeClr val="dk1"/>
                          </a:solidFill>
                          <a:latin typeface="Calibri"/>
                          <a:ea typeface="Calibri"/>
                          <a:cs typeface="Calibri"/>
                          <a:sym typeface="Calibri"/>
                        </a:rPr>
                        <a:t>PG 1 - Akredite Olan Program Sayısı</a:t>
                      </a:r>
                      <a:endParaRPr sz="1600">
                        <a:solidFill>
                          <a:schemeClr val="dk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84000">
                <a:tc>
                  <a:txBody>
                    <a:bodyPr/>
                    <a:lstStyle/>
                    <a:p>
                      <a:pPr marL="85725" marR="0" lvl="0" indent="0" algn="l" rtl="0">
                        <a:lnSpc>
                          <a:spcPct val="100000"/>
                        </a:lnSpc>
                        <a:spcBef>
                          <a:spcPts val="0"/>
                        </a:spcBef>
                        <a:spcAft>
                          <a:spcPts val="0"/>
                        </a:spcAft>
                        <a:buClr>
                          <a:schemeClr val="dk1"/>
                        </a:buClr>
                        <a:buSzPts val="1600"/>
                        <a:buFont typeface="Calibri"/>
                        <a:buNone/>
                      </a:pPr>
                      <a:r>
                        <a:rPr lang="tr-TR" sz="1600" b="0" i="0">
                          <a:solidFill>
                            <a:schemeClr val="dk1"/>
                          </a:solidFill>
                          <a:latin typeface="Calibri"/>
                          <a:ea typeface="Calibri"/>
                          <a:cs typeface="Calibri"/>
                          <a:sym typeface="Calibri"/>
                        </a:rPr>
                        <a:t>PG 2 - Paydaş Beklentileri Doğrultusunda   Güncellenen Program Sayısı</a:t>
                      </a:r>
                      <a:endParaRPr sz="1600">
                        <a:solidFill>
                          <a:schemeClr val="dk1"/>
                        </a:solidFill>
                        <a:latin typeface="Calibri"/>
                        <a:ea typeface="Calibri"/>
                        <a:cs typeface="Calibri"/>
                        <a:sym typeface="Calibri"/>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3</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133.33</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Aşırı Pozitif Sapma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tr-TR"/>
              <a:t>STRATEJİK AMAÇ 1</a:t>
            </a:r>
            <a:endParaRPr/>
          </a:p>
        </p:txBody>
      </p:sp>
      <p:graphicFrame>
        <p:nvGraphicFramePr>
          <p:cNvPr id="142" name="Google Shape;142;p9"/>
          <p:cNvGraphicFramePr/>
          <p:nvPr>
            <p:extLst>
              <p:ext uri="{D42A27DB-BD31-4B8C-83A1-F6EECF244321}">
                <p14:modId xmlns:p14="http://schemas.microsoft.com/office/powerpoint/2010/main" val="1610212749"/>
              </p:ext>
            </p:extLst>
          </p:nvPr>
        </p:nvGraphicFramePr>
        <p:xfrm>
          <a:off x="277906" y="1060227"/>
          <a:ext cx="11713625" cy="5302445"/>
        </p:xfrm>
        <a:graphic>
          <a:graphicData uri="http://schemas.openxmlformats.org/drawingml/2006/table">
            <a:tbl>
              <a:tblPr firstRow="1" bandRow="1">
                <a:noFill/>
                <a:tableStyleId>{BFE803C7-BD0E-4A00-9655-65F4C6227401}</a:tableStyleId>
              </a:tblPr>
              <a:tblGrid>
                <a:gridCol w="4625800"/>
                <a:gridCol w="1138525"/>
                <a:gridCol w="1159950"/>
                <a:gridCol w="1501750"/>
                <a:gridCol w="1389600"/>
                <a:gridCol w="1898000"/>
              </a:tblGrid>
              <a:tr h="513125">
                <a:tc gridSpan="6">
                  <a:txBody>
                    <a:bodyPr/>
                    <a:lstStyle/>
                    <a:p>
                      <a:pPr marL="0" marR="0" lvl="0" indent="0" algn="ctr" rtl="0">
                        <a:spcBef>
                          <a:spcPts val="0"/>
                        </a:spcBef>
                        <a:spcAft>
                          <a:spcPts val="0"/>
                        </a:spcAft>
                        <a:buNone/>
                      </a:pPr>
                      <a:r>
                        <a:rPr lang="tr-TR" sz="2000" b="1" i="0" u="none" strike="noStrike" dirty="0">
                          <a:solidFill>
                            <a:schemeClr val="lt1"/>
                          </a:solidFill>
                          <a:latin typeface="Calibri"/>
                          <a:ea typeface="Calibri"/>
                          <a:cs typeface="Calibri"/>
                          <a:sym typeface="Calibri"/>
                        </a:rPr>
                        <a:t>Eğitim-öğretim süreçlerinde etkin, verimli ve sürdürülebilir başarı sağlamak</a:t>
                      </a:r>
                      <a:endParaRPr sz="2000" b="0" i="0" u="none" strike="noStrike" dirty="0">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DA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18225">
                <a:tc gridSpan="6">
                  <a:txBody>
                    <a:bodyPr/>
                    <a:lstStyle/>
                    <a:p>
                      <a:pPr marL="0" marR="0" lvl="0" indent="0" algn="l"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Hedef 1.3: </a:t>
                      </a:r>
                      <a:r>
                        <a:rPr lang="tr-TR" sz="1600" b="0" i="0" u="none" strike="noStrike">
                          <a:solidFill>
                            <a:schemeClr val="dk1"/>
                          </a:solidFill>
                          <a:latin typeface="Calibri"/>
                          <a:ea typeface="Calibri"/>
                          <a:cs typeface="Calibri"/>
                          <a:sym typeface="Calibri"/>
                        </a:rPr>
                        <a:t>Bilgiyi beceri ile bütünleştiren bir üniversite olarak sektörün ihtiyaçları doğrultusunda +1 Uygulamalı Eğitim Modelini sürekli iyileştirmek</a:t>
                      </a:r>
                      <a:endParaRPr sz="1600" b="0" i="0">
                        <a:solidFill>
                          <a:schemeClr val="dk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07375">
                <a:tc rowSpan="2">
                  <a:txBody>
                    <a:bodyPr/>
                    <a:lstStyle/>
                    <a:p>
                      <a:pPr marL="0" marR="0" lvl="0" indent="0" algn="ctr" rtl="0">
                        <a:spcBef>
                          <a:spcPts val="0"/>
                        </a:spcBef>
                        <a:spcAft>
                          <a:spcPts val="0"/>
                        </a:spcAft>
                        <a:buNone/>
                      </a:pPr>
                      <a:r>
                        <a:rPr lang="tr-TR" sz="1600" b="1">
                          <a:latin typeface="Calibri"/>
                          <a:ea typeface="Calibri"/>
                          <a:cs typeface="Calibri"/>
                          <a:sym typeface="Calibri"/>
                        </a:rPr>
                        <a:t>PERFORMANS GÖSTERGELERİ</a:t>
                      </a:r>
                      <a:endParaRPr sz="1600" b="1">
                        <a:solidFill>
                          <a:srgbClr val="C55A1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rowSpan="2">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KATEGORİ</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gridSpan="4">
                  <a:txBody>
                    <a:bodyPr/>
                    <a:lstStyle/>
                    <a:p>
                      <a:pPr marL="0" marR="0" lvl="0" indent="0" algn="ctr" rtl="0">
                        <a:lnSpc>
                          <a:spcPct val="100000"/>
                        </a:lnSpc>
                        <a:spcBef>
                          <a:spcPts val="0"/>
                        </a:spcBef>
                        <a:spcAft>
                          <a:spcPts val="0"/>
                        </a:spcAft>
                        <a:buClr>
                          <a:schemeClr val="dk1"/>
                        </a:buClr>
                        <a:buSzPts val="1800"/>
                        <a:buFont typeface="Calibri"/>
                        <a:buNone/>
                      </a:pPr>
                      <a:r>
                        <a:rPr lang="tr-TR" sz="1800" b="1">
                          <a:latin typeface="Calibri"/>
                          <a:ea typeface="Calibri"/>
                          <a:cs typeface="Calibri"/>
                          <a:sym typeface="Calibri"/>
                        </a:rPr>
                        <a:t>2024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85325">
                <a:tc vMerge="1">
                  <a:txBody>
                    <a:bodyPr/>
                    <a:lstStyle/>
                    <a:p>
                      <a:endParaRPr lang="tr-TR"/>
                    </a:p>
                  </a:txBody>
                  <a:tcPr/>
                </a:tc>
                <a:tc vMerge="1">
                  <a:txBody>
                    <a:bodyPr/>
                    <a:lstStyle/>
                    <a:p>
                      <a:endParaRPr lang="tr-TR"/>
                    </a:p>
                  </a:txBody>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HEDEF</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GERÇEKLEŞEN</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YÜZDE</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BAŞARI DURUMU</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r>
              <a:tr h="684000">
                <a:tc>
                  <a:txBody>
                    <a:bodyPr/>
                    <a:lstStyle/>
                    <a:p>
                      <a:pPr marL="0" marR="0" lvl="0" indent="0" algn="l" rtl="0">
                        <a:spcBef>
                          <a:spcPts val="0"/>
                        </a:spcBef>
                        <a:spcAft>
                          <a:spcPts val="0"/>
                        </a:spcAft>
                        <a:buNone/>
                      </a:pPr>
                      <a:r>
                        <a:rPr lang="tr-TR" sz="1500" b="0" i="0">
                          <a:solidFill>
                            <a:schemeClr val="dk1"/>
                          </a:solidFill>
                          <a:latin typeface="Calibri"/>
                          <a:ea typeface="Calibri"/>
                          <a:cs typeface="Calibri"/>
                          <a:sym typeface="Calibri"/>
                        </a:rPr>
                        <a:t>PG 1 - Uygulamalı Eğitimde İşveren Memnuniyet Oranı</a:t>
                      </a:r>
                      <a:endParaRPr sz="1500">
                        <a:solidFill>
                          <a:schemeClr val="dk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90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89,58</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99.53</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Çok İyi</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84000">
                <a:tc>
                  <a:txBody>
                    <a:bodyPr/>
                    <a:lstStyle/>
                    <a:p>
                      <a:pPr marL="85725" marR="0" lvl="0" indent="0" algn="l" rtl="0">
                        <a:spcBef>
                          <a:spcPts val="0"/>
                        </a:spcBef>
                        <a:spcAft>
                          <a:spcPts val="0"/>
                        </a:spcAft>
                        <a:buNone/>
                      </a:pPr>
                      <a:r>
                        <a:rPr lang="tr-TR" sz="1500" b="0" i="0">
                          <a:solidFill>
                            <a:schemeClr val="dk1"/>
                          </a:solidFill>
                          <a:latin typeface="Calibri"/>
                          <a:ea typeface="Calibri"/>
                          <a:cs typeface="Calibri"/>
                          <a:sym typeface="Calibri"/>
                        </a:rPr>
                        <a:t>PG 2 - Uygulamalı Eğitimde Öğrenci Memnuniyet Oranı</a:t>
                      </a:r>
                      <a:endParaRPr sz="1500">
                        <a:solidFill>
                          <a:schemeClr val="dk1"/>
                        </a:solidFill>
                        <a:latin typeface="Calibri"/>
                        <a:ea typeface="Calibri"/>
                        <a:cs typeface="Calibri"/>
                        <a:sym typeface="Calibri"/>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80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88,38</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110.47</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Çok İyi</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84000">
                <a:tc>
                  <a:txBody>
                    <a:bodyPr/>
                    <a:lstStyle/>
                    <a:p>
                      <a:pPr marL="85725" marR="0" lvl="0" indent="0" algn="l" rtl="0">
                        <a:lnSpc>
                          <a:spcPct val="100000"/>
                        </a:lnSpc>
                        <a:spcBef>
                          <a:spcPts val="0"/>
                        </a:spcBef>
                        <a:spcAft>
                          <a:spcPts val="0"/>
                        </a:spcAft>
                        <a:buClr>
                          <a:schemeClr val="dk1"/>
                        </a:buClr>
                        <a:buSzPts val="1500"/>
                        <a:buFont typeface="Calibri"/>
                        <a:buNone/>
                      </a:pPr>
                      <a:r>
                        <a:rPr lang="tr-TR" sz="1500" b="0" i="0">
                          <a:solidFill>
                            <a:schemeClr val="dk1"/>
                          </a:solidFill>
                          <a:latin typeface="Calibri"/>
                          <a:ea typeface="Calibri"/>
                          <a:cs typeface="Calibri"/>
                          <a:sym typeface="Calibri"/>
                        </a:rPr>
                        <a:t>PG 3 - +1 Uygulamalı Eğitim Modeli ile İstihdam Edilen Öğrenci Sayısı</a:t>
                      </a:r>
                      <a:endParaRPr sz="1500">
                        <a:solidFill>
                          <a:schemeClr val="dk1"/>
                        </a:solidFill>
                        <a:latin typeface="Calibri"/>
                        <a:ea typeface="Calibri"/>
                        <a:cs typeface="Calibri"/>
                        <a:sym typeface="Calibri"/>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28</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55</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196.43</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Aşırı Pozitif Sapma</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84000">
                <a:tc>
                  <a:txBody>
                    <a:bodyPr/>
                    <a:lstStyle/>
                    <a:p>
                      <a:pPr marL="85725" marR="0" lvl="0" indent="0" algn="l" rtl="0">
                        <a:lnSpc>
                          <a:spcPct val="100000"/>
                        </a:lnSpc>
                        <a:spcBef>
                          <a:spcPts val="0"/>
                        </a:spcBef>
                        <a:spcAft>
                          <a:spcPts val="0"/>
                        </a:spcAft>
                        <a:buClr>
                          <a:schemeClr val="dk1"/>
                        </a:buClr>
                        <a:buSzPts val="1500"/>
                        <a:buFont typeface="Calibri"/>
                        <a:buNone/>
                      </a:pPr>
                      <a:r>
                        <a:rPr lang="tr-TR" sz="1500" b="0" i="0">
                          <a:solidFill>
                            <a:schemeClr val="dk1"/>
                          </a:solidFill>
                          <a:latin typeface="Calibri"/>
                          <a:ea typeface="Calibri"/>
                          <a:cs typeface="Calibri"/>
                          <a:sym typeface="Calibri"/>
                        </a:rPr>
                        <a:t>PG 4 - +1 Uygulamalı Eğitim Modeli Kapsamında Yapılan İşbirliği Sayısı</a:t>
                      </a:r>
                      <a:endParaRPr sz="1500">
                        <a:solidFill>
                          <a:schemeClr val="dk1"/>
                        </a:solidFill>
                        <a:latin typeface="Calibri"/>
                        <a:ea typeface="Calibri"/>
                        <a:cs typeface="Calibri"/>
                        <a:sym typeface="Calibri"/>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80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297</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371.25</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Aşırı Pozitif Sapma</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84000">
                <a:tc>
                  <a:txBody>
                    <a:bodyPr/>
                    <a:lstStyle/>
                    <a:p>
                      <a:pPr marL="85725" marR="0" lvl="0" indent="0" algn="l" rtl="0">
                        <a:lnSpc>
                          <a:spcPct val="100000"/>
                        </a:lnSpc>
                        <a:spcBef>
                          <a:spcPts val="0"/>
                        </a:spcBef>
                        <a:spcAft>
                          <a:spcPts val="0"/>
                        </a:spcAft>
                        <a:buClr>
                          <a:schemeClr val="dk1"/>
                        </a:buClr>
                        <a:buSzPts val="1500"/>
                        <a:buFont typeface="Calibri"/>
                        <a:buNone/>
                      </a:pPr>
                      <a:r>
                        <a:rPr lang="tr-TR" sz="1500">
                          <a:solidFill>
                            <a:schemeClr val="dk1"/>
                          </a:solidFill>
                          <a:latin typeface="Calibri"/>
                          <a:ea typeface="Calibri"/>
                          <a:cs typeface="Calibri"/>
                          <a:sym typeface="Calibri"/>
                        </a:rPr>
                        <a:t>PG 5 – İlk Ders Etkinlikleri ve Sektörle Buluşma Günleri Sayısı</a:t>
                      </a:r>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6</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Arial"/>
                        </a:rPr>
                        <a:t>19</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t>316.66</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Aşırı Pozitif Sapma</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tr-TR"/>
              <a:t>STRATEJİK AMAÇ 2</a:t>
            </a:r>
            <a:endParaRPr/>
          </a:p>
        </p:txBody>
      </p:sp>
      <p:graphicFrame>
        <p:nvGraphicFramePr>
          <p:cNvPr id="148" name="Google Shape;148;p10"/>
          <p:cNvGraphicFramePr/>
          <p:nvPr>
            <p:extLst>
              <p:ext uri="{D42A27DB-BD31-4B8C-83A1-F6EECF244321}">
                <p14:modId xmlns:p14="http://schemas.microsoft.com/office/powerpoint/2010/main" val="865120609"/>
              </p:ext>
            </p:extLst>
          </p:nvPr>
        </p:nvGraphicFramePr>
        <p:xfrm>
          <a:off x="340867" y="1280258"/>
          <a:ext cx="11510250" cy="4954120"/>
        </p:xfrm>
        <a:graphic>
          <a:graphicData uri="http://schemas.openxmlformats.org/drawingml/2006/table">
            <a:tbl>
              <a:tblPr firstRow="1" bandRow="1">
                <a:noFill/>
                <a:tableStyleId>{BFE803C7-BD0E-4A00-9655-65F4C6227401}</a:tableStyleId>
              </a:tblPr>
              <a:tblGrid>
                <a:gridCol w="4299400"/>
                <a:gridCol w="1252325"/>
                <a:gridCol w="1252325"/>
                <a:gridCol w="1475675"/>
                <a:gridCol w="1365475"/>
                <a:gridCol w="1865050"/>
              </a:tblGrid>
              <a:tr h="513125">
                <a:tc gridSpan="6">
                  <a:txBody>
                    <a:bodyPr/>
                    <a:lstStyle/>
                    <a:p>
                      <a:pPr marL="0" marR="0" lvl="0" indent="0" algn="ctr" rtl="0">
                        <a:spcBef>
                          <a:spcPts val="0"/>
                        </a:spcBef>
                        <a:spcAft>
                          <a:spcPts val="0"/>
                        </a:spcAft>
                        <a:buNone/>
                      </a:pPr>
                      <a:r>
                        <a:rPr lang="tr-TR" sz="2000" b="1" i="0" u="none" strike="noStrike" dirty="0">
                          <a:solidFill>
                            <a:schemeClr val="lt1"/>
                          </a:solidFill>
                          <a:latin typeface="Calibri"/>
                          <a:ea typeface="Calibri"/>
                          <a:cs typeface="Calibri"/>
                          <a:sym typeface="Calibri"/>
                        </a:rPr>
                        <a:t>Bölgesel, ulusal ve uluslararası ihtiyaçlar doğrultusunda araştırmalar yapıp, teknoloji geliştirerek nitelikli ve ticarileşebilir Ar-Ge çalışmaları yapmak</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DA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18225">
                <a:tc gridSpan="6">
                  <a:txBody>
                    <a:bodyPr/>
                    <a:lstStyle/>
                    <a:p>
                      <a:pPr marL="0" marR="0" lvl="0" indent="0" algn="l"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Hedef 2.1: </a:t>
                      </a:r>
                      <a:r>
                        <a:rPr lang="tr-TR" sz="1600" b="0" i="0" u="none" strike="noStrike">
                          <a:solidFill>
                            <a:schemeClr val="dk1"/>
                          </a:solidFill>
                          <a:latin typeface="Calibri"/>
                          <a:ea typeface="Calibri"/>
                          <a:cs typeface="Calibri"/>
                          <a:sym typeface="Calibri"/>
                        </a:rPr>
                        <a:t>Paydaş ihtiyaçlarını dikkate alarak Ar-Ge çalışmalarını arttırmak</a:t>
                      </a:r>
                      <a:endParaRPr sz="1600" b="0" i="0">
                        <a:solidFill>
                          <a:schemeClr val="dk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07375">
                <a:tc rowSpan="2">
                  <a:txBody>
                    <a:bodyPr/>
                    <a:lstStyle/>
                    <a:p>
                      <a:pPr marL="0" marR="0" lvl="0" indent="0" algn="ctr" rtl="0">
                        <a:spcBef>
                          <a:spcPts val="0"/>
                        </a:spcBef>
                        <a:spcAft>
                          <a:spcPts val="0"/>
                        </a:spcAft>
                        <a:buNone/>
                      </a:pPr>
                      <a:r>
                        <a:rPr lang="tr-TR" sz="1600" b="1">
                          <a:latin typeface="Calibri"/>
                          <a:ea typeface="Calibri"/>
                          <a:cs typeface="Calibri"/>
                          <a:sym typeface="Calibri"/>
                        </a:rPr>
                        <a:t>PERFORMANS GÖSTERGELERİ</a:t>
                      </a:r>
                      <a:endParaRPr sz="1600" b="1">
                        <a:solidFill>
                          <a:srgbClr val="C55A1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rowSpan="2">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KATEGORİ</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gridSpan="4">
                  <a:txBody>
                    <a:bodyPr/>
                    <a:lstStyle/>
                    <a:p>
                      <a:pPr marL="0" marR="0" lvl="0" indent="0" algn="ctr" rtl="0">
                        <a:lnSpc>
                          <a:spcPct val="100000"/>
                        </a:lnSpc>
                        <a:spcBef>
                          <a:spcPts val="0"/>
                        </a:spcBef>
                        <a:spcAft>
                          <a:spcPts val="0"/>
                        </a:spcAft>
                        <a:buClr>
                          <a:schemeClr val="dk1"/>
                        </a:buClr>
                        <a:buSzPts val="1800"/>
                        <a:buFont typeface="Calibri"/>
                        <a:buNone/>
                      </a:pPr>
                      <a:r>
                        <a:rPr lang="tr-TR" sz="1800" b="1">
                          <a:latin typeface="Calibri"/>
                          <a:ea typeface="Calibri"/>
                          <a:cs typeface="Calibri"/>
                          <a:sym typeface="Calibri"/>
                        </a:rPr>
                        <a:t>2024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85325">
                <a:tc vMerge="1">
                  <a:txBody>
                    <a:bodyPr/>
                    <a:lstStyle/>
                    <a:p>
                      <a:endParaRPr lang="tr-TR"/>
                    </a:p>
                  </a:txBody>
                  <a:tcPr/>
                </a:tc>
                <a:tc vMerge="1">
                  <a:txBody>
                    <a:bodyPr/>
                    <a:lstStyle/>
                    <a:p>
                      <a:endParaRPr lang="tr-TR"/>
                    </a:p>
                  </a:txBody>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HEDEF</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GERÇEKLEŞEN</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YÜZDE</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BAŞARI DURUMU</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r>
              <a:tr h="325900">
                <a:tc>
                  <a:txBody>
                    <a:bodyPr/>
                    <a:lstStyle/>
                    <a:p>
                      <a:pPr marL="0" marR="0" lvl="0" indent="0" algn="l" rtl="0">
                        <a:spcBef>
                          <a:spcPts val="0"/>
                        </a:spcBef>
                        <a:spcAft>
                          <a:spcPts val="0"/>
                        </a:spcAft>
                        <a:buNone/>
                      </a:pPr>
                      <a:r>
                        <a:rPr lang="tr-TR" sz="1500" b="0" i="0">
                          <a:solidFill>
                            <a:schemeClr val="dk1"/>
                          </a:solidFill>
                          <a:latin typeface="Calibri"/>
                          <a:ea typeface="Calibri"/>
                          <a:cs typeface="Calibri"/>
                          <a:sym typeface="Calibri"/>
                        </a:rPr>
                        <a:t>PG 1 - Patent, Faydalı Model ve Endüstriyel Tasarım Başvuru Sayısı</a:t>
                      </a:r>
                      <a:endParaRPr sz="1500">
                        <a:solidFill>
                          <a:schemeClr val="dk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2</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89050">
                <a:tc>
                  <a:txBody>
                    <a:bodyPr/>
                    <a:lstStyle/>
                    <a:p>
                      <a:pPr marL="85725" marR="0" lvl="0" indent="0" algn="l" rtl="0">
                        <a:spcBef>
                          <a:spcPts val="0"/>
                        </a:spcBef>
                        <a:spcAft>
                          <a:spcPts val="0"/>
                        </a:spcAft>
                        <a:buNone/>
                      </a:pPr>
                      <a:r>
                        <a:rPr lang="tr-TR" sz="1500" b="0" i="0">
                          <a:solidFill>
                            <a:schemeClr val="dk1"/>
                          </a:solidFill>
                          <a:latin typeface="Calibri"/>
                          <a:ea typeface="Calibri"/>
                          <a:cs typeface="Calibri"/>
                          <a:sym typeface="Calibri"/>
                        </a:rPr>
                        <a:t>PG 2 - Sonuçlanan Patent, Faydalı Model ve Endüstriyel Tasarım Sayısı</a:t>
                      </a:r>
                      <a:endParaRPr sz="1500">
                        <a:solidFill>
                          <a:schemeClr val="dk1"/>
                        </a:solidFill>
                        <a:latin typeface="Calibri"/>
                        <a:ea typeface="Calibri"/>
                        <a:cs typeface="Calibri"/>
                        <a:sym typeface="Calibri"/>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2</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84000">
                <a:tc>
                  <a:txBody>
                    <a:bodyPr/>
                    <a:lstStyle/>
                    <a:p>
                      <a:pPr marL="85725" marR="0" lvl="0" indent="0" algn="l" rtl="0">
                        <a:spcBef>
                          <a:spcPts val="0"/>
                        </a:spcBef>
                        <a:spcAft>
                          <a:spcPts val="0"/>
                        </a:spcAft>
                        <a:buNone/>
                      </a:pPr>
                      <a:r>
                        <a:rPr lang="tr-TR" sz="1500" b="0" i="0">
                          <a:solidFill>
                            <a:schemeClr val="dk1"/>
                          </a:solidFill>
                          <a:latin typeface="Calibri"/>
                          <a:ea typeface="Calibri"/>
                          <a:cs typeface="Calibri"/>
                          <a:sym typeface="Calibri"/>
                        </a:rPr>
                        <a:t>PG 3 - SCI, SCI-Expanded, SSCI ve AHCI tarafından taranan dergilerde yayımlanan makale sayısı</a:t>
                      </a:r>
                      <a:endParaRPr sz="1500">
                        <a:solidFill>
                          <a:schemeClr val="dk1"/>
                        </a:solidFill>
                        <a:latin typeface="Calibri"/>
                        <a:ea typeface="Calibri"/>
                        <a:cs typeface="Calibri"/>
                        <a:sym typeface="Calibri"/>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7</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6</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85.71</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İyi</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37000">
                <a:tc>
                  <a:txBody>
                    <a:bodyPr/>
                    <a:lstStyle/>
                    <a:p>
                      <a:pPr marL="85725" marR="0" lvl="0" indent="0" algn="l" rtl="0">
                        <a:spcBef>
                          <a:spcPts val="0"/>
                        </a:spcBef>
                        <a:spcAft>
                          <a:spcPts val="0"/>
                        </a:spcAft>
                        <a:buNone/>
                      </a:pPr>
                      <a:r>
                        <a:rPr lang="tr-TR" sz="1500" b="0" i="0">
                          <a:solidFill>
                            <a:schemeClr val="dk1"/>
                          </a:solidFill>
                          <a:latin typeface="Calibri"/>
                          <a:ea typeface="Calibri"/>
                          <a:cs typeface="Calibri"/>
                          <a:sym typeface="Calibri"/>
                        </a:rPr>
                        <a:t>PG 4 - SCI, SCI-expanded, SSCI ve AHCI dışındaki indeksler tarafından taranan dergilerde yayımlanan makale sayısı</a:t>
                      </a:r>
                      <a:endParaRPr sz="1500">
                        <a:solidFill>
                          <a:schemeClr val="dk1"/>
                        </a:solidFill>
                        <a:latin typeface="Calibri"/>
                        <a:ea typeface="Calibri"/>
                        <a:cs typeface="Calibri"/>
                        <a:sym typeface="Calibri"/>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14</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71.43</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Orta</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44975">
                <a:tc>
                  <a:txBody>
                    <a:bodyPr/>
                    <a:lstStyle/>
                    <a:p>
                      <a:pPr marL="85725" marR="0" lvl="0" indent="0" algn="l" rtl="0">
                        <a:spcBef>
                          <a:spcPts val="0"/>
                        </a:spcBef>
                        <a:spcAft>
                          <a:spcPts val="0"/>
                        </a:spcAft>
                        <a:buNone/>
                      </a:pPr>
                      <a:r>
                        <a:rPr lang="tr-TR" sz="1500" b="0" i="0">
                          <a:solidFill>
                            <a:schemeClr val="dk1"/>
                          </a:solidFill>
                          <a:latin typeface="Calibri"/>
                          <a:ea typeface="Calibri"/>
                          <a:cs typeface="Calibri"/>
                          <a:sym typeface="Calibri"/>
                        </a:rPr>
                        <a:t>PG 5 - Ar-Ge Kapsamında Paydaşlarla Yapılan İşbirliği Sayısı </a:t>
                      </a:r>
                      <a:endParaRPr sz="1500">
                        <a:solidFill>
                          <a:schemeClr val="dk1"/>
                        </a:solidFill>
                        <a:latin typeface="Calibri"/>
                        <a:ea typeface="Calibri"/>
                        <a:cs typeface="Calibri"/>
                        <a:sym typeface="Calibri"/>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1"/>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tr-TR"/>
              <a:t>STRATEJİK AMAÇ 2 (Devam)</a:t>
            </a:r>
            <a:endParaRPr/>
          </a:p>
        </p:txBody>
      </p:sp>
      <p:graphicFrame>
        <p:nvGraphicFramePr>
          <p:cNvPr id="154" name="Google Shape;154;p11"/>
          <p:cNvGraphicFramePr/>
          <p:nvPr>
            <p:extLst>
              <p:ext uri="{D42A27DB-BD31-4B8C-83A1-F6EECF244321}">
                <p14:modId xmlns:p14="http://schemas.microsoft.com/office/powerpoint/2010/main" val="1397738906"/>
              </p:ext>
            </p:extLst>
          </p:nvPr>
        </p:nvGraphicFramePr>
        <p:xfrm>
          <a:off x="332110" y="1271208"/>
          <a:ext cx="11510250" cy="3974960"/>
        </p:xfrm>
        <a:graphic>
          <a:graphicData uri="http://schemas.openxmlformats.org/drawingml/2006/table">
            <a:tbl>
              <a:tblPr firstRow="1" bandRow="1">
                <a:noFill/>
                <a:tableStyleId>{BFE803C7-BD0E-4A00-9655-65F4C6227401}</a:tableStyleId>
              </a:tblPr>
              <a:tblGrid>
                <a:gridCol w="4299400"/>
                <a:gridCol w="1252325"/>
                <a:gridCol w="1252325"/>
                <a:gridCol w="1475675"/>
                <a:gridCol w="1365475"/>
                <a:gridCol w="1865050"/>
              </a:tblGrid>
              <a:tr h="513125">
                <a:tc gridSpan="6">
                  <a:txBody>
                    <a:bodyPr/>
                    <a:lstStyle/>
                    <a:p>
                      <a:pPr marL="0" marR="0" lvl="0" indent="0" algn="ctr" rtl="0">
                        <a:spcBef>
                          <a:spcPts val="0"/>
                        </a:spcBef>
                        <a:spcAft>
                          <a:spcPts val="0"/>
                        </a:spcAft>
                        <a:buNone/>
                      </a:pPr>
                      <a:r>
                        <a:rPr lang="tr-TR" sz="2000" b="1" i="0" u="none" strike="noStrike" dirty="0">
                          <a:solidFill>
                            <a:schemeClr val="lt1"/>
                          </a:solidFill>
                          <a:latin typeface="Calibri"/>
                          <a:ea typeface="Calibri"/>
                          <a:cs typeface="Calibri"/>
                          <a:sym typeface="Calibri"/>
                        </a:rPr>
                        <a:t>Bölgesel, ulusal ve uluslararası ihtiyaçlar doğrultusunda araştırmalar yapıp, teknoloji geliştirerek nitelikli ve ticarileşebilir Ar-Ge çalışmaları yapmak</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DA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18225">
                <a:tc gridSpan="6">
                  <a:txBody>
                    <a:bodyPr/>
                    <a:lstStyle/>
                    <a:p>
                      <a:pPr marL="0" marR="0" lvl="0" indent="0" algn="l"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Hedef 2.1: </a:t>
                      </a:r>
                      <a:r>
                        <a:rPr lang="tr-TR" sz="1600" b="0" i="0" u="none" strike="noStrike">
                          <a:solidFill>
                            <a:schemeClr val="dk1"/>
                          </a:solidFill>
                          <a:latin typeface="Calibri"/>
                          <a:ea typeface="Calibri"/>
                          <a:cs typeface="Calibri"/>
                          <a:sym typeface="Calibri"/>
                        </a:rPr>
                        <a:t>Paydaş ihtiyaçlarını dikkate alarak Ar-Ge çalışmalarını arttırmak</a:t>
                      </a:r>
                      <a:endParaRPr sz="1600" b="0" i="0">
                        <a:solidFill>
                          <a:schemeClr val="dk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07375">
                <a:tc rowSpan="2">
                  <a:txBody>
                    <a:bodyPr/>
                    <a:lstStyle/>
                    <a:p>
                      <a:pPr marL="0" marR="0" lvl="0" indent="0" algn="ctr" rtl="0">
                        <a:spcBef>
                          <a:spcPts val="0"/>
                        </a:spcBef>
                        <a:spcAft>
                          <a:spcPts val="0"/>
                        </a:spcAft>
                        <a:buNone/>
                      </a:pPr>
                      <a:r>
                        <a:rPr lang="tr-TR" sz="1600" b="1">
                          <a:latin typeface="Calibri"/>
                          <a:ea typeface="Calibri"/>
                          <a:cs typeface="Calibri"/>
                          <a:sym typeface="Calibri"/>
                        </a:rPr>
                        <a:t>PERFORMANS GÖSTERGELERİ</a:t>
                      </a:r>
                      <a:endParaRPr sz="1600" b="1">
                        <a:solidFill>
                          <a:srgbClr val="C55A1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rowSpan="2">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KATEGORİ</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gridSpan="4">
                  <a:txBody>
                    <a:bodyPr/>
                    <a:lstStyle/>
                    <a:p>
                      <a:pPr marL="0" marR="0" lvl="0" indent="0" algn="ctr" rtl="0">
                        <a:lnSpc>
                          <a:spcPct val="100000"/>
                        </a:lnSpc>
                        <a:spcBef>
                          <a:spcPts val="0"/>
                        </a:spcBef>
                        <a:spcAft>
                          <a:spcPts val="0"/>
                        </a:spcAft>
                        <a:buClr>
                          <a:schemeClr val="dk1"/>
                        </a:buClr>
                        <a:buSzPts val="1800"/>
                        <a:buFont typeface="Calibri"/>
                        <a:buNone/>
                      </a:pPr>
                      <a:r>
                        <a:rPr lang="tr-TR" sz="1800" b="1">
                          <a:latin typeface="Calibri"/>
                          <a:ea typeface="Calibri"/>
                          <a:cs typeface="Calibri"/>
                          <a:sym typeface="Calibri"/>
                        </a:rPr>
                        <a:t>2024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85325">
                <a:tc vMerge="1">
                  <a:txBody>
                    <a:bodyPr/>
                    <a:lstStyle/>
                    <a:p>
                      <a:endParaRPr lang="tr-TR"/>
                    </a:p>
                  </a:txBody>
                  <a:tcPr/>
                </a:tc>
                <a:tc vMerge="1">
                  <a:txBody>
                    <a:bodyPr/>
                    <a:lstStyle/>
                    <a:p>
                      <a:endParaRPr lang="tr-TR"/>
                    </a:p>
                  </a:txBody>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HEDEF</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GERÇEKLEŞEN</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YÜZDE</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BAŞARI DURUMU</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r>
              <a:tr h="325900">
                <a:tc>
                  <a:txBody>
                    <a:bodyPr/>
                    <a:lstStyle/>
                    <a:p>
                      <a:pPr marL="0" marR="0" lvl="0" indent="0" algn="l" rtl="0">
                        <a:spcBef>
                          <a:spcPts val="0"/>
                        </a:spcBef>
                        <a:spcAft>
                          <a:spcPts val="0"/>
                        </a:spcAft>
                        <a:buNone/>
                      </a:pPr>
                      <a:r>
                        <a:rPr lang="tr-TR" sz="1500" b="0" i="0">
                          <a:solidFill>
                            <a:schemeClr val="dk1"/>
                          </a:solidFill>
                          <a:latin typeface="Calibri"/>
                          <a:ea typeface="Calibri"/>
                          <a:cs typeface="Calibri"/>
                          <a:sym typeface="Calibri"/>
                        </a:rPr>
                        <a:t>PG 6 - Q1 Yayın Sayısı </a:t>
                      </a:r>
                      <a:endParaRPr sz="1500">
                        <a:solidFill>
                          <a:schemeClr val="dk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2</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89050">
                <a:tc>
                  <a:txBody>
                    <a:bodyPr/>
                    <a:lstStyle/>
                    <a:p>
                      <a:pPr marL="85725" marR="0" lvl="0" indent="0" algn="l" rtl="0">
                        <a:spcBef>
                          <a:spcPts val="0"/>
                        </a:spcBef>
                        <a:spcAft>
                          <a:spcPts val="0"/>
                        </a:spcAft>
                        <a:buNone/>
                      </a:pPr>
                      <a:r>
                        <a:rPr lang="tr-TR" sz="1500" b="0" i="0">
                          <a:solidFill>
                            <a:schemeClr val="dk1"/>
                          </a:solidFill>
                          <a:latin typeface="Calibri"/>
                          <a:ea typeface="Calibri"/>
                          <a:cs typeface="Calibri"/>
                          <a:sym typeface="Calibri"/>
                        </a:rPr>
                        <a:t>PG 7 - Kabul edilen dış kaynaklı araştırma projesi sayısı</a:t>
                      </a:r>
                      <a:endParaRPr sz="1500">
                        <a:solidFill>
                          <a:schemeClr val="dk1"/>
                        </a:solidFill>
                        <a:latin typeface="Calibri"/>
                        <a:ea typeface="Calibri"/>
                        <a:cs typeface="Calibri"/>
                        <a:sym typeface="Calibri"/>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6</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16.67</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a:t>Çok Kötü</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84000">
                <a:tc>
                  <a:txBody>
                    <a:bodyPr/>
                    <a:lstStyle/>
                    <a:p>
                      <a:pPr marL="85725" marR="0" lvl="0" indent="0" algn="l" rtl="0">
                        <a:spcBef>
                          <a:spcPts val="0"/>
                        </a:spcBef>
                        <a:spcAft>
                          <a:spcPts val="0"/>
                        </a:spcAft>
                        <a:buNone/>
                      </a:pPr>
                      <a:r>
                        <a:rPr lang="tr-TR" sz="1500" b="0" i="0">
                          <a:solidFill>
                            <a:schemeClr val="dk1"/>
                          </a:solidFill>
                          <a:latin typeface="Calibri"/>
                          <a:ea typeface="Calibri"/>
                          <a:cs typeface="Calibri"/>
                          <a:sym typeface="Calibri"/>
                        </a:rPr>
                        <a:t>PG 8 - BAP kapsamında desteklenen araştırma projeleri sayısı</a:t>
                      </a:r>
                      <a:endParaRPr sz="1500">
                        <a:solidFill>
                          <a:schemeClr val="dk1"/>
                        </a:solidFill>
                        <a:latin typeface="Calibri"/>
                        <a:ea typeface="Calibri"/>
                        <a:cs typeface="Calibri"/>
                        <a:sym typeface="Calibri"/>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37000">
                <a:tc>
                  <a:txBody>
                    <a:bodyPr/>
                    <a:lstStyle/>
                    <a:p>
                      <a:pPr marL="85725" marR="0" lvl="0" indent="0" algn="l" rtl="0">
                        <a:spcBef>
                          <a:spcPts val="0"/>
                        </a:spcBef>
                        <a:spcAft>
                          <a:spcPts val="0"/>
                        </a:spcAft>
                        <a:buNone/>
                      </a:pPr>
                      <a:r>
                        <a:rPr lang="tr-TR" sz="1500" b="0" i="0">
                          <a:solidFill>
                            <a:schemeClr val="dk1"/>
                          </a:solidFill>
                          <a:latin typeface="Calibri"/>
                          <a:ea typeface="Calibri"/>
                          <a:cs typeface="Calibri"/>
                          <a:sym typeface="Calibri"/>
                        </a:rPr>
                        <a:t>PG 9 - Üniversite öğrencileri destekleme projesi sayısı</a:t>
                      </a:r>
                      <a:endParaRPr sz="1500">
                        <a:solidFill>
                          <a:schemeClr val="dk1"/>
                        </a:solidFill>
                        <a:latin typeface="Calibri"/>
                        <a:ea typeface="Calibri"/>
                        <a:cs typeface="Calibri"/>
                        <a:sym typeface="Calibri"/>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12</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2</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16.67</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Çok Kötü</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2"/>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tr-TR"/>
              <a:t>STRATEJİK AMAÇ 2</a:t>
            </a:r>
            <a:endParaRPr/>
          </a:p>
        </p:txBody>
      </p:sp>
      <p:graphicFrame>
        <p:nvGraphicFramePr>
          <p:cNvPr id="160" name="Google Shape;160;p12"/>
          <p:cNvGraphicFramePr/>
          <p:nvPr>
            <p:extLst>
              <p:ext uri="{D42A27DB-BD31-4B8C-83A1-F6EECF244321}">
                <p14:modId xmlns:p14="http://schemas.microsoft.com/office/powerpoint/2010/main" val="2503924793"/>
              </p:ext>
            </p:extLst>
          </p:nvPr>
        </p:nvGraphicFramePr>
        <p:xfrm>
          <a:off x="601052" y="1268117"/>
          <a:ext cx="10989900" cy="3438370"/>
        </p:xfrm>
        <a:graphic>
          <a:graphicData uri="http://schemas.openxmlformats.org/drawingml/2006/table">
            <a:tbl>
              <a:tblPr firstRow="1" bandRow="1">
                <a:noFill/>
                <a:tableStyleId>{BFE803C7-BD0E-4A00-9655-65F4C6227401}</a:tableStyleId>
              </a:tblPr>
              <a:tblGrid>
                <a:gridCol w="4225225"/>
                <a:gridCol w="1075500"/>
                <a:gridCol w="1195725"/>
                <a:gridCol w="1408950"/>
                <a:gridCol w="1303750"/>
                <a:gridCol w="1780750"/>
              </a:tblGrid>
              <a:tr h="513125">
                <a:tc gridSpan="6">
                  <a:txBody>
                    <a:bodyPr/>
                    <a:lstStyle/>
                    <a:p>
                      <a:pPr marL="0" marR="0" lvl="0" indent="0" algn="ctr" rtl="0">
                        <a:spcBef>
                          <a:spcPts val="0"/>
                        </a:spcBef>
                        <a:spcAft>
                          <a:spcPts val="0"/>
                        </a:spcAft>
                        <a:buNone/>
                      </a:pPr>
                      <a:r>
                        <a:rPr lang="tr-TR" sz="2000" b="1" i="0" u="none" strike="noStrike" dirty="0">
                          <a:solidFill>
                            <a:schemeClr val="lt1"/>
                          </a:solidFill>
                          <a:latin typeface="Calibri"/>
                          <a:ea typeface="Calibri"/>
                          <a:cs typeface="Calibri"/>
                          <a:sym typeface="Calibri"/>
                        </a:rPr>
                        <a:t>Bölgesel, ulusal ve uluslararası ihtiyaçlar doğrultusunda araştırmalar yapıp, teknoloji geliştirerek nitelikli ve ticarileşebilir Ar-Ge çalışmaları yapmak</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DA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18225">
                <a:tc gridSpan="6">
                  <a:txBody>
                    <a:bodyPr/>
                    <a:lstStyle/>
                    <a:p>
                      <a:pPr marL="0" marR="0" lvl="0" indent="0" algn="l"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Hedef 2.2: </a:t>
                      </a:r>
                      <a:r>
                        <a:rPr lang="tr-TR" sz="1600" b="0">
                          <a:solidFill>
                            <a:schemeClr val="dk1"/>
                          </a:solidFill>
                          <a:latin typeface="Calibri"/>
                          <a:ea typeface="Calibri"/>
                          <a:cs typeface="Calibri"/>
                          <a:sym typeface="Calibri"/>
                        </a:rPr>
                        <a:t>Ar-Ge çalışmalarına yönelik üniversite laboratuvar alt yapısını kurmak ve güçlendirmek</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07375">
                <a:tc rowSpan="2">
                  <a:txBody>
                    <a:bodyPr/>
                    <a:lstStyle/>
                    <a:p>
                      <a:pPr marL="0" marR="0" lvl="0" indent="0" algn="ctr" rtl="0">
                        <a:spcBef>
                          <a:spcPts val="0"/>
                        </a:spcBef>
                        <a:spcAft>
                          <a:spcPts val="0"/>
                        </a:spcAft>
                        <a:buNone/>
                      </a:pPr>
                      <a:r>
                        <a:rPr lang="tr-TR" sz="1600" b="1">
                          <a:latin typeface="Calibri"/>
                          <a:ea typeface="Calibri"/>
                          <a:cs typeface="Calibri"/>
                          <a:sym typeface="Calibri"/>
                        </a:rPr>
                        <a:t>PERFORMANS GÖSTERGELERİ</a:t>
                      </a:r>
                      <a:endParaRPr sz="1600" b="1">
                        <a:solidFill>
                          <a:srgbClr val="C55A1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rowSpan="2">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KATEGORİ</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gridSpan="4">
                  <a:txBody>
                    <a:bodyPr/>
                    <a:lstStyle/>
                    <a:p>
                      <a:pPr marL="0" marR="0" lvl="0" indent="0" algn="ctr" rtl="0">
                        <a:lnSpc>
                          <a:spcPct val="100000"/>
                        </a:lnSpc>
                        <a:spcBef>
                          <a:spcPts val="0"/>
                        </a:spcBef>
                        <a:spcAft>
                          <a:spcPts val="0"/>
                        </a:spcAft>
                        <a:buClr>
                          <a:schemeClr val="dk1"/>
                        </a:buClr>
                        <a:buSzPts val="1800"/>
                        <a:buFont typeface="Calibri"/>
                        <a:buNone/>
                      </a:pPr>
                      <a:r>
                        <a:rPr lang="tr-TR" sz="1800" b="1">
                          <a:latin typeface="Calibri"/>
                          <a:ea typeface="Calibri"/>
                          <a:cs typeface="Calibri"/>
                          <a:sym typeface="Calibri"/>
                        </a:rPr>
                        <a:t>2024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85325">
                <a:tc vMerge="1">
                  <a:txBody>
                    <a:bodyPr/>
                    <a:lstStyle/>
                    <a:p>
                      <a:endParaRPr lang="tr-TR"/>
                    </a:p>
                  </a:txBody>
                  <a:tcPr/>
                </a:tc>
                <a:tc vMerge="1">
                  <a:txBody>
                    <a:bodyPr/>
                    <a:lstStyle/>
                    <a:p>
                      <a:endParaRPr lang="tr-TR"/>
                    </a:p>
                  </a:txBody>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HEDEF</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GERÇEKLEŞEN</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YÜZDE</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BAŞARI DURUMU</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r>
              <a:tr h="684000">
                <a:tc>
                  <a:txBody>
                    <a:bodyPr/>
                    <a:lstStyle/>
                    <a:p>
                      <a:pPr marL="0" marR="0" lvl="0" indent="0" algn="l" rtl="0">
                        <a:spcBef>
                          <a:spcPts val="0"/>
                        </a:spcBef>
                        <a:spcAft>
                          <a:spcPts val="0"/>
                        </a:spcAft>
                        <a:buNone/>
                      </a:pPr>
                      <a:r>
                        <a:rPr lang="tr-TR" sz="1600" b="0" i="0">
                          <a:solidFill>
                            <a:schemeClr val="dk1"/>
                          </a:solidFill>
                          <a:latin typeface="Calibri"/>
                          <a:ea typeface="Calibri"/>
                          <a:cs typeface="Calibri"/>
                          <a:sym typeface="Calibri"/>
                        </a:rPr>
                        <a:t>PG 1 - Akredite Olan Laboratuvar Sayısı</a:t>
                      </a:r>
                      <a:endParaRPr sz="1600">
                        <a:solidFill>
                          <a:schemeClr val="dk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84000">
                <a:tc>
                  <a:txBody>
                    <a:bodyPr/>
                    <a:lstStyle/>
                    <a:p>
                      <a:pPr marL="85725" marR="0" lvl="0" indent="0" algn="l" rtl="0">
                        <a:spcBef>
                          <a:spcPts val="0"/>
                        </a:spcBef>
                        <a:spcAft>
                          <a:spcPts val="0"/>
                        </a:spcAft>
                        <a:buNone/>
                      </a:pPr>
                      <a:r>
                        <a:rPr lang="tr-TR" sz="1600" b="0" i="0">
                          <a:solidFill>
                            <a:schemeClr val="dk1"/>
                          </a:solidFill>
                          <a:latin typeface="Calibri"/>
                          <a:ea typeface="Calibri"/>
                          <a:cs typeface="Calibri"/>
                          <a:sym typeface="Calibri"/>
                        </a:rPr>
                        <a:t>PG 2 - Akredite Olan Laboratuvarlarda Paydaşlara Sunulan Hizmet Sayısı</a:t>
                      </a:r>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aphicFrame>
        <p:nvGraphicFramePr>
          <p:cNvPr id="165" name="Google Shape;165;p13"/>
          <p:cNvGraphicFramePr/>
          <p:nvPr/>
        </p:nvGraphicFramePr>
        <p:xfrm>
          <a:off x="601052" y="1473454"/>
          <a:ext cx="10989900" cy="2431095"/>
        </p:xfrm>
        <a:graphic>
          <a:graphicData uri="http://schemas.openxmlformats.org/drawingml/2006/table">
            <a:tbl>
              <a:tblPr firstRow="1" bandRow="1">
                <a:noFill/>
                <a:tableStyleId>{BFE803C7-BD0E-4A00-9655-65F4C6227401}</a:tableStyleId>
              </a:tblPr>
              <a:tblGrid>
                <a:gridCol w="5228250"/>
                <a:gridCol w="1143000"/>
                <a:gridCol w="1402575"/>
                <a:gridCol w="2149525"/>
                <a:gridCol w="1066550"/>
              </a:tblGrid>
              <a:tr h="513125">
                <a:tc gridSpan="5">
                  <a:txBody>
                    <a:bodyPr/>
                    <a:lstStyle/>
                    <a:p>
                      <a:pPr marL="0" marR="0" lvl="0" indent="0" algn="ctr" rtl="0">
                        <a:spcBef>
                          <a:spcPts val="0"/>
                        </a:spcBef>
                        <a:spcAft>
                          <a:spcPts val="0"/>
                        </a:spcAft>
                        <a:buNone/>
                      </a:pPr>
                      <a:r>
                        <a:rPr lang="tr-TR" sz="1800" b="1" i="0" u="none" strike="noStrike">
                          <a:solidFill>
                            <a:schemeClr val="lt1"/>
                          </a:solidFill>
                          <a:latin typeface="Calibri"/>
                          <a:ea typeface="Calibri"/>
                          <a:cs typeface="Calibri"/>
                          <a:sym typeface="Calibri"/>
                        </a:rPr>
                        <a:t>Topluma değer katan ve değer üreten toplumsal sorunların çözüm merkezi olmak</a:t>
                      </a:r>
                      <a:endParaRPr sz="1800" b="0" i="0" u="none" strike="noStrike">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DA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18225">
                <a:tc gridSpan="5">
                  <a:txBody>
                    <a:bodyPr/>
                    <a:lstStyle/>
                    <a:p>
                      <a:pPr marL="0" marR="0" lvl="0" indent="0" algn="l"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Hedef 3.1: </a:t>
                      </a:r>
                      <a:r>
                        <a:rPr lang="tr-TR" sz="1600" b="0">
                          <a:solidFill>
                            <a:schemeClr val="dk1"/>
                          </a:solidFill>
                          <a:latin typeface="Calibri"/>
                          <a:ea typeface="Calibri"/>
                          <a:cs typeface="Calibri"/>
                          <a:sym typeface="Calibri"/>
                        </a:rPr>
                        <a:t>Kurumsal olarak düzenlenen Yaşam Boyu Öğrenim faaliyetlerini ve toplumsal faaliyet sayısını arttırmak</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07375">
                <a:tc rowSpan="2">
                  <a:txBody>
                    <a:bodyPr/>
                    <a:lstStyle/>
                    <a:p>
                      <a:pPr marL="0" marR="0" lvl="0" indent="0" algn="ctr" rtl="0">
                        <a:spcBef>
                          <a:spcPts val="0"/>
                        </a:spcBef>
                        <a:spcAft>
                          <a:spcPts val="0"/>
                        </a:spcAft>
                        <a:buNone/>
                      </a:pPr>
                      <a:r>
                        <a:rPr lang="tr-TR" sz="1500" b="1">
                          <a:latin typeface="Calibri"/>
                          <a:ea typeface="Calibri"/>
                          <a:cs typeface="Calibri"/>
                          <a:sym typeface="Calibri"/>
                        </a:rPr>
                        <a:t>PERFORMANS GÖSTERGELERİ</a:t>
                      </a:r>
                      <a:endParaRPr sz="1500" b="1">
                        <a:solidFill>
                          <a:srgbClr val="C55A1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gridSpan="3">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2021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hMerge="1">
                  <a:txBody>
                    <a:bodyPr/>
                    <a:lstStyle/>
                    <a:p>
                      <a:endParaRPr lang="tr-TR"/>
                    </a:p>
                  </a:txBody>
                  <a:tcPr/>
                </a:tc>
                <a:tc hMerge="1">
                  <a:txBody>
                    <a:bodyPr/>
                    <a:lstStyle/>
                    <a:p>
                      <a:endParaRPr lang="tr-TR"/>
                    </a:p>
                  </a:txBody>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2022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r>
              <a:tr h="385325">
                <a:tc vMerge="1">
                  <a:txBody>
                    <a:bodyPr/>
                    <a:lstStyle/>
                    <a:p>
                      <a:endParaRPr lang="tr-TR"/>
                    </a:p>
                  </a:txBody>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HEDEF</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GERÇEKLEŞEN</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GERÇEKLEŞME ORANI</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HEDEF</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r>
              <a:tr h="504000">
                <a:tc>
                  <a:txBody>
                    <a:bodyPr/>
                    <a:lstStyle/>
                    <a:p>
                      <a:pPr marL="0" marR="0" lvl="0" indent="0" algn="l" rtl="0">
                        <a:spcBef>
                          <a:spcPts val="0"/>
                        </a:spcBef>
                        <a:spcAft>
                          <a:spcPts val="0"/>
                        </a:spcAft>
                        <a:buNone/>
                      </a:pPr>
                      <a:r>
                        <a:rPr lang="tr-TR" sz="1600" b="0" i="0">
                          <a:solidFill>
                            <a:schemeClr val="dk1"/>
                          </a:solidFill>
                          <a:latin typeface="Calibri"/>
                          <a:ea typeface="Calibri"/>
                          <a:cs typeface="Calibri"/>
                          <a:sym typeface="Calibri"/>
                        </a:rPr>
                        <a:t>PG 1 - Yaşam Boyu Öğrenim Kapsamında Topluma Yönelik Verilen Eğitim ve Sertifika Programları Sayısı</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166" name="Google Shape;166;p13"/>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tr-TR"/>
              <a:t>STRATEJİK AMAÇ 3</a:t>
            </a:r>
            <a:endParaRPr/>
          </a:p>
        </p:txBody>
      </p:sp>
      <p:graphicFrame>
        <p:nvGraphicFramePr>
          <p:cNvPr id="167" name="Google Shape;167;p13"/>
          <p:cNvGraphicFramePr/>
          <p:nvPr>
            <p:extLst>
              <p:ext uri="{D42A27DB-BD31-4B8C-83A1-F6EECF244321}">
                <p14:modId xmlns:p14="http://schemas.microsoft.com/office/powerpoint/2010/main" val="1404688856"/>
              </p:ext>
            </p:extLst>
          </p:nvPr>
        </p:nvGraphicFramePr>
        <p:xfrm>
          <a:off x="481013" y="1300434"/>
          <a:ext cx="11109925" cy="3389415"/>
        </p:xfrm>
        <a:graphic>
          <a:graphicData uri="http://schemas.openxmlformats.org/drawingml/2006/table">
            <a:tbl>
              <a:tblPr firstRow="1" bandRow="1">
                <a:noFill/>
                <a:tableStyleId>{BFE803C7-BD0E-4A00-9655-65F4C6227401}</a:tableStyleId>
              </a:tblPr>
              <a:tblGrid>
                <a:gridCol w="4271375"/>
                <a:gridCol w="1087250"/>
                <a:gridCol w="1208775"/>
                <a:gridCol w="1424350"/>
                <a:gridCol w="1317975"/>
                <a:gridCol w="1800200"/>
              </a:tblGrid>
              <a:tr h="513125">
                <a:tc gridSpan="6">
                  <a:txBody>
                    <a:bodyPr/>
                    <a:lstStyle/>
                    <a:p>
                      <a:pPr marL="0" marR="0" lvl="0" indent="0" algn="ctr" rtl="0">
                        <a:spcBef>
                          <a:spcPts val="0"/>
                        </a:spcBef>
                        <a:spcAft>
                          <a:spcPts val="0"/>
                        </a:spcAft>
                        <a:buNone/>
                      </a:pPr>
                      <a:r>
                        <a:rPr lang="tr-TR" sz="2000" b="1" i="0" u="none" strike="noStrike" dirty="0">
                          <a:solidFill>
                            <a:schemeClr val="lt1"/>
                          </a:solidFill>
                          <a:latin typeface="Calibri"/>
                          <a:ea typeface="Calibri"/>
                          <a:cs typeface="Calibri"/>
                          <a:sym typeface="Calibri"/>
                        </a:rPr>
                        <a:t>Topluma değer katan ve değer üreten toplumsal sorunların çözüm merkezi olmak</a:t>
                      </a:r>
                      <a:endParaRPr sz="2000" b="0" i="0" u="none" strike="noStrike" dirty="0">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DA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18225">
                <a:tc gridSpan="6">
                  <a:txBody>
                    <a:bodyPr/>
                    <a:lstStyle/>
                    <a:p>
                      <a:pPr marL="0" marR="0" lvl="0" indent="0" algn="l"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Hedef 3.1: </a:t>
                      </a:r>
                      <a:r>
                        <a:rPr lang="tr-TR" sz="1600" b="0">
                          <a:solidFill>
                            <a:schemeClr val="dk1"/>
                          </a:solidFill>
                          <a:latin typeface="Calibri"/>
                          <a:ea typeface="Calibri"/>
                          <a:cs typeface="Calibri"/>
                          <a:sym typeface="Calibri"/>
                        </a:rPr>
                        <a:t>Kurumsal olarak düzenlenen Yaşam Boyu Öğrenim faaliyetlerini ve toplumsal faaliyet sayısını arttırmak</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07375">
                <a:tc rowSpan="2">
                  <a:txBody>
                    <a:bodyPr/>
                    <a:lstStyle/>
                    <a:p>
                      <a:pPr marL="0" marR="0" lvl="0" indent="0" algn="ctr" rtl="0">
                        <a:spcBef>
                          <a:spcPts val="0"/>
                        </a:spcBef>
                        <a:spcAft>
                          <a:spcPts val="0"/>
                        </a:spcAft>
                        <a:buNone/>
                      </a:pPr>
                      <a:r>
                        <a:rPr lang="tr-TR" sz="1600" b="1">
                          <a:latin typeface="Calibri"/>
                          <a:ea typeface="Calibri"/>
                          <a:cs typeface="Calibri"/>
                          <a:sym typeface="Calibri"/>
                        </a:rPr>
                        <a:t>PERFORMANS GÖSTERGELERİ</a:t>
                      </a:r>
                      <a:endParaRPr sz="1600" b="1">
                        <a:solidFill>
                          <a:srgbClr val="C55A1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rowSpan="2">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KATEGORİ</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gridSpan="4">
                  <a:txBody>
                    <a:bodyPr/>
                    <a:lstStyle/>
                    <a:p>
                      <a:pPr marL="0" marR="0" lvl="0" indent="0" algn="ctr" rtl="0">
                        <a:lnSpc>
                          <a:spcPct val="100000"/>
                        </a:lnSpc>
                        <a:spcBef>
                          <a:spcPts val="0"/>
                        </a:spcBef>
                        <a:spcAft>
                          <a:spcPts val="0"/>
                        </a:spcAft>
                        <a:buClr>
                          <a:schemeClr val="dk1"/>
                        </a:buClr>
                        <a:buSzPts val="1800"/>
                        <a:buFont typeface="Calibri"/>
                        <a:buNone/>
                      </a:pPr>
                      <a:r>
                        <a:rPr lang="tr-TR" sz="1800" b="1">
                          <a:latin typeface="Calibri"/>
                          <a:ea typeface="Calibri"/>
                          <a:cs typeface="Calibri"/>
                          <a:sym typeface="Calibri"/>
                        </a:rPr>
                        <a:t>2024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85325">
                <a:tc vMerge="1">
                  <a:txBody>
                    <a:bodyPr/>
                    <a:lstStyle/>
                    <a:p>
                      <a:endParaRPr lang="tr-TR"/>
                    </a:p>
                  </a:txBody>
                  <a:tcPr/>
                </a:tc>
                <a:tc vMerge="1">
                  <a:txBody>
                    <a:bodyPr/>
                    <a:lstStyle/>
                    <a:p>
                      <a:endParaRPr lang="tr-TR"/>
                    </a:p>
                  </a:txBody>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HEDEF</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GERÇEKLEŞEN</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YÜZDE</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BAŞARI DURUMU</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r>
              <a:tr h="684000">
                <a:tc>
                  <a:txBody>
                    <a:bodyPr/>
                    <a:lstStyle/>
                    <a:p>
                      <a:pPr marL="0" marR="0" lvl="0" indent="0" algn="l" rtl="0">
                        <a:spcBef>
                          <a:spcPts val="0"/>
                        </a:spcBef>
                        <a:spcAft>
                          <a:spcPts val="0"/>
                        </a:spcAft>
                        <a:buNone/>
                      </a:pPr>
                      <a:r>
                        <a:rPr lang="tr-TR" sz="1600" b="0" i="0">
                          <a:solidFill>
                            <a:schemeClr val="dk1"/>
                          </a:solidFill>
                          <a:latin typeface="Calibri"/>
                          <a:ea typeface="Calibri"/>
                          <a:cs typeface="Calibri"/>
                          <a:sym typeface="Calibri"/>
                        </a:rPr>
                        <a:t>PG 1 - Yaşam Boyu Öğrenim Kapsamında Topluma Yönelik Verilen Eğitim Programları Sayısı</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6</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Çok Kötü</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84000">
                <a:tc>
                  <a:txBody>
                    <a:bodyPr/>
                    <a:lstStyle/>
                    <a:p>
                      <a:pPr marL="0" marR="0" lvl="0" indent="0" algn="l" rtl="0">
                        <a:spcBef>
                          <a:spcPts val="0"/>
                        </a:spcBef>
                        <a:spcAft>
                          <a:spcPts val="0"/>
                        </a:spcAft>
                        <a:buNone/>
                      </a:pPr>
                      <a:r>
                        <a:rPr lang="tr-TR" sz="1600" b="0" i="0">
                          <a:solidFill>
                            <a:schemeClr val="dk1"/>
                          </a:solidFill>
                          <a:latin typeface="Calibri"/>
                          <a:ea typeface="Calibri"/>
                          <a:cs typeface="Calibri"/>
                          <a:sym typeface="Calibri"/>
                        </a:rPr>
                        <a:t>PG 2 - Yaşam Boyu Öğrenim Kapsamında Topluma Yönelik Verilen Sertifika Programları Sayısı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aphicFrame>
        <p:nvGraphicFramePr>
          <p:cNvPr id="91" name="Google Shape;91;p2"/>
          <p:cNvGraphicFramePr/>
          <p:nvPr/>
        </p:nvGraphicFramePr>
        <p:xfrm>
          <a:off x="1130974" y="1440949"/>
          <a:ext cx="9680650" cy="4537225"/>
        </p:xfrm>
        <a:graphic>
          <a:graphicData uri="http://schemas.openxmlformats.org/drawingml/2006/table">
            <a:tbl>
              <a:tblPr firstRow="1" bandRow="1">
                <a:noFill/>
                <a:tableStyleId>{A64C9D70-3DEF-482E-AF0C-FEA40EEAADCB}</a:tableStyleId>
              </a:tblPr>
              <a:tblGrid>
                <a:gridCol w="3299700"/>
                <a:gridCol w="4572000"/>
                <a:gridCol w="1808950"/>
              </a:tblGrid>
              <a:tr h="499575">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DA6"/>
                    </a:solidFill>
                  </a:tcPr>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DA6"/>
                    </a:solidFill>
                  </a:tcPr>
                </a:tc>
                <a:tc>
                  <a:txBody>
                    <a:bodyPr/>
                    <a:lstStyle/>
                    <a:p>
                      <a:pPr marL="0" marR="0" lvl="0" indent="0" algn="ctr" rtl="0">
                        <a:spcBef>
                          <a:spcPts val="0"/>
                        </a:spcBef>
                        <a:spcAft>
                          <a:spcPts val="0"/>
                        </a:spcAft>
                        <a:buNone/>
                      </a:pPr>
                      <a:r>
                        <a:rPr lang="tr-TR" sz="2000">
                          <a:latin typeface="Calibri"/>
                          <a:ea typeface="Calibri"/>
                          <a:cs typeface="Calibri"/>
                          <a:sym typeface="Calibri"/>
                        </a:rPr>
                        <a:t>2024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DA6"/>
                    </a:solidFill>
                  </a:tcPr>
                </a:tc>
              </a:tr>
              <a:tr h="359100">
                <a:tc rowSpan="6">
                  <a:txBody>
                    <a:bodyPr/>
                    <a:lstStyle/>
                    <a:p>
                      <a:pPr marL="0" marR="0" lvl="0" indent="0" algn="l"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İNSAN KAYNAKLARI</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2DEEF"/>
                    </a:solidFill>
                  </a:tcPr>
                </a:tc>
                <a:tc>
                  <a:txBody>
                    <a:bodyPr/>
                    <a:lstStyle/>
                    <a:p>
                      <a:pPr marL="0" marR="0" lvl="0" indent="0" algn="just" rtl="0">
                        <a:spcBef>
                          <a:spcPts val="0"/>
                        </a:spcBef>
                        <a:spcAft>
                          <a:spcPts val="0"/>
                        </a:spcAft>
                        <a:buNone/>
                      </a:pPr>
                      <a:r>
                        <a:rPr lang="tr-TR" sz="1800" b="0">
                          <a:latin typeface="Calibri"/>
                          <a:ea typeface="Calibri"/>
                          <a:cs typeface="Calibri"/>
                          <a:sym typeface="Calibri"/>
                        </a:rPr>
                        <a:t>Profesör Sayısı</a:t>
                      </a:r>
                      <a:endParaRPr sz="1800" b="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2DEEF"/>
                    </a:solidFill>
                  </a:tcPr>
                </a:tc>
                <a:tc>
                  <a:txBody>
                    <a:bodyPr/>
                    <a:lstStyle/>
                    <a:p>
                      <a:pPr marL="0" marR="0" lvl="0" indent="0" algn="l" rtl="0">
                        <a:spcBef>
                          <a:spcPts val="0"/>
                        </a:spcBef>
                        <a:spcAft>
                          <a:spcPts val="0"/>
                        </a:spcAft>
                        <a:buNone/>
                      </a:pPr>
                      <a:r>
                        <a:rPr lang="tr-TR" sz="1800"/>
                        <a:t>0</a:t>
                      </a:r>
                      <a:endParaRPr sz="18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2DEEF"/>
                    </a:solidFill>
                  </a:tcPr>
                </a:tc>
              </a:tr>
              <a:tr h="359100">
                <a:tc vMerge="1">
                  <a:txBody>
                    <a:bodyPr/>
                    <a:lstStyle/>
                    <a:p>
                      <a:endParaRPr lang="tr-TR"/>
                    </a:p>
                  </a:txBody>
                  <a:tcPr/>
                </a:tc>
                <a:tc>
                  <a:txBody>
                    <a:bodyPr/>
                    <a:lstStyle/>
                    <a:p>
                      <a:pPr marL="0" marR="0" lvl="0" indent="0" algn="just" rtl="0">
                        <a:spcBef>
                          <a:spcPts val="0"/>
                        </a:spcBef>
                        <a:spcAft>
                          <a:spcPts val="0"/>
                        </a:spcAft>
                        <a:buNone/>
                      </a:pPr>
                      <a:r>
                        <a:rPr lang="tr-TR" sz="1800" b="0">
                          <a:latin typeface="Calibri"/>
                          <a:ea typeface="Calibri"/>
                          <a:cs typeface="Calibri"/>
                          <a:sym typeface="Calibri"/>
                        </a:rPr>
                        <a:t>Doçent Sayısı</a:t>
                      </a:r>
                      <a:endParaRPr sz="1800" b="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c>
                  <a:txBody>
                    <a:bodyPr/>
                    <a:lstStyle/>
                    <a:p>
                      <a:pPr marL="0" marR="0" lvl="0" indent="0" algn="l" rtl="0">
                        <a:spcBef>
                          <a:spcPts val="0"/>
                        </a:spcBef>
                        <a:spcAft>
                          <a:spcPts val="0"/>
                        </a:spcAft>
                        <a:buNone/>
                      </a:pPr>
                      <a:r>
                        <a:rPr lang="tr-TR" sz="1800"/>
                        <a:t>2</a:t>
                      </a:r>
                      <a:endParaRPr sz="18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r>
              <a:tr h="359100">
                <a:tc vMerge="1">
                  <a:txBody>
                    <a:bodyPr/>
                    <a:lstStyle/>
                    <a:p>
                      <a:endParaRPr lang="tr-TR"/>
                    </a:p>
                  </a:txBody>
                  <a:tcPr/>
                </a:tc>
                <a:tc>
                  <a:txBody>
                    <a:bodyPr/>
                    <a:lstStyle/>
                    <a:p>
                      <a:pPr marL="0" marR="0" lvl="0" indent="0" algn="just" rtl="0">
                        <a:spcBef>
                          <a:spcPts val="0"/>
                        </a:spcBef>
                        <a:spcAft>
                          <a:spcPts val="0"/>
                        </a:spcAft>
                        <a:buNone/>
                      </a:pPr>
                      <a:r>
                        <a:rPr lang="tr-TR" sz="1800" b="0">
                          <a:latin typeface="Calibri"/>
                          <a:ea typeface="Calibri"/>
                          <a:cs typeface="Calibri"/>
                          <a:sym typeface="Calibri"/>
                        </a:rPr>
                        <a:t>Dr. Öğr. Üyesi Sayısı</a:t>
                      </a:r>
                      <a:endParaRPr sz="1800" b="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2DEEF"/>
                    </a:solidFill>
                  </a:tcPr>
                </a:tc>
                <a:tc>
                  <a:txBody>
                    <a:bodyPr/>
                    <a:lstStyle/>
                    <a:p>
                      <a:pPr marL="0" marR="0" lvl="0" indent="0" algn="l" rtl="0">
                        <a:spcBef>
                          <a:spcPts val="0"/>
                        </a:spcBef>
                        <a:spcAft>
                          <a:spcPts val="0"/>
                        </a:spcAft>
                        <a:buNone/>
                      </a:pPr>
                      <a:r>
                        <a:rPr lang="tr-TR" sz="1800"/>
                        <a:t>2</a:t>
                      </a:r>
                      <a:endParaRPr sz="18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2DEEF"/>
                    </a:solidFill>
                  </a:tcPr>
                </a:tc>
              </a:tr>
              <a:tr h="359100">
                <a:tc vMerge="1">
                  <a:txBody>
                    <a:bodyPr/>
                    <a:lstStyle/>
                    <a:p>
                      <a:endParaRPr lang="tr-TR"/>
                    </a:p>
                  </a:txBody>
                  <a:tcPr/>
                </a:tc>
                <a:tc>
                  <a:txBody>
                    <a:bodyPr/>
                    <a:lstStyle/>
                    <a:p>
                      <a:pPr marL="0" marR="0" lvl="0" indent="0" algn="just" rtl="0">
                        <a:spcBef>
                          <a:spcPts val="0"/>
                        </a:spcBef>
                        <a:spcAft>
                          <a:spcPts val="0"/>
                        </a:spcAft>
                        <a:buNone/>
                      </a:pPr>
                      <a:r>
                        <a:rPr lang="tr-TR" sz="1800" b="0">
                          <a:latin typeface="Calibri"/>
                          <a:ea typeface="Calibri"/>
                          <a:cs typeface="Calibri"/>
                          <a:sym typeface="Calibri"/>
                        </a:rPr>
                        <a:t>Araştırma Görevlisi Sayısı</a:t>
                      </a:r>
                      <a:endParaRPr sz="1800" b="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c>
                  <a:txBody>
                    <a:bodyPr/>
                    <a:lstStyle/>
                    <a:p>
                      <a:pPr marL="0" marR="0" lvl="0" indent="0" algn="l" rtl="0">
                        <a:spcBef>
                          <a:spcPts val="0"/>
                        </a:spcBef>
                        <a:spcAft>
                          <a:spcPts val="0"/>
                        </a:spcAft>
                        <a:buNone/>
                      </a:pPr>
                      <a:r>
                        <a:rPr lang="tr-TR" sz="1800"/>
                        <a:t>0</a:t>
                      </a:r>
                      <a:endParaRPr sz="18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r>
              <a:tr h="359100">
                <a:tc vMerge="1">
                  <a:txBody>
                    <a:bodyPr/>
                    <a:lstStyle/>
                    <a:p>
                      <a:endParaRPr lang="tr-TR"/>
                    </a:p>
                  </a:txBody>
                  <a:tcPr/>
                </a:tc>
                <a:tc>
                  <a:txBody>
                    <a:bodyPr/>
                    <a:lstStyle/>
                    <a:p>
                      <a:pPr marL="0" marR="0" lvl="0" indent="0" algn="just" rtl="0">
                        <a:spcBef>
                          <a:spcPts val="0"/>
                        </a:spcBef>
                        <a:spcAft>
                          <a:spcPts val="0"/>
                        </a:spcAft>
                        <a:buNone/>
                      </a:pPr>
                      <a:r>
                        <a:rPr lang="tr-TR" sz="1800" b="0">
                          <a:latin typeface="Calibri"/>
                          <a:ea typeface="Calibri"/>
                          <a:cs typeface="Calibri"/>
                          <a:sym typeface="Calibri"/>
                        </a:rPr>
                        <a:t>Öğretim Görevlisi Sayısı</a:t>
                      </a:r>
                      <a:endParaRPr sz="1800" b="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2DEEF"/>
                    </a:solidFill>
                  </a:tcPr>
                </a:tc>
                <a:tc>
                  <a:txBody>
                    <a:bodyPr/>
                    <a:lstStyle/>
                    <a:p>
                      <a:pPr marL="0" marR="0" lvl="0" indent="0" algn="l" rtl="0">
                        <a:spcBef>
                          <a:spcPts val="0"/>
                        </a:spcBef>
                        <a:spcAft>
                          <a:spcPts val="0"/>
                        </a:spcAft>
                        <a:buNone/>
                      </a:pPr>
                      <a:r>
                        <a:rPr lang="tr-TR" sz="1800"/>
                        <a:t>20</a:t>
                      </a:r>
                      <a:endParaRPr sz="18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2DEEF"/>
                    </a:solidFill>
                  </a:tcPr>
                </a:tc>
              </a:tr>
              <a:tr h="359100">
                <a:tc vMerge="1">
                  <a:txBody>
                    <a:bodyPr/>
                    <a:lstStyle/>
                    <a:p>
                      <a:endParaRPr lang="tr-TR"/>
                    </a:p>
                  </a:txBody>
                  <a:tcPr/>
                </a:tc>
                <a:tc>
                  <a:txBody>
                    <a:bodyPr/>
                    <a:lstStyle/>
                    <a:p>
                      <a:pPr marL="0" marR="0" lvl="0" indent="0" algn="just" rtl="0">
                        <a:spcBef>
                          <a:spcPts val="0"/>
                        </a:spcBef>
                        <a:spcAft>
                          <a:spcPts val="0"/>
                        </a:spcAft>
                        <a:buNone/>
                      </a:pPr>
                      <a:r>
                        <a:rPr lang="tr-TR" sz="1800" b="0">
                          <a:latin typeface="Calibri"/>
                          <a:ea typeface="Calibri"/>
                          <a:cs typeface="Calibri"/>
                          <a:sym typeface="Calibri"/>
                        </a:rPr>
                        <a:t>İdari Personel Sayısı </a:t>
                      </a:r>
                      <a:endParaRPr sz="1800" b="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c>
                  <a:txBody>
                    <a:bodyPr/>
                    <a:lstStyle/>
                    <a:p>
                      <a:pPr marL="0" marR="0" lvl="0" indent="0" algn="l" rtl="0">
                        <a:spcBef>
                          <a:spcPts val="0"/>
                        </a:spcBef>
                        <a:spcAft>
                          <a:spcPts val="0"/>
                        </a:spcAft>
                        <a:buNone/>
                      </a:pPr>
                      <a:r>
                        <a:rPr lang="tr-TR" sz="1800"/>
                        <a:t>5</a:t>
                      </a:r>
                      <a:endParaRPr sz="18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r>
              <a:tr h="359350">
                <a:tc rowSpan="4">
                  <a:txBody>
                    <a:bodyPr/>
                    <a:lstStyle/>
                    <a:p>
                      <a:pPr marL="0" marR="0" lvl="0" indent="0" algn="l"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ÖĞRENCİ SAYILARI</a:t>
                      </a:r>
                      <a:br>
                        <a:rPr lang="tr-TR" sz="1600" b="1">
                          <a:latin typeface="Calibri"/>
                          <a:ea typeface="Calibri"/>
                          <a:cs typeface="Calibri"/>
                          <a:sym typeface="Calibri"/>
                        </a:rPr>
                      </a:br>
                      <a:r>
                        <a:rPr lang="tr-TR" sz="1600" b="1">
                          <a:latin typeface="Calibri"/>
                          <a:ea typeface="Calibri"/>
                          <a:cs typeface="Calibri"/>
                          <a:sym typeface="Calibri"/>
                        </a:rPr>
                        <a:t>FİZİKİ KAPASİTE</a:t>
                      </a:r>
                      <a:endParaRPr sz="1600" b="1">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2DEEF"/>
                    </a:solidFill>
                  </a:tcPr>
                </a:tc>
                <a:tc>
                  <a:txBody>
                    <a:bodyPr/>
                    <a:lstStyle/>
                    <a:p>
                      <a:pPr marL="0" marR="0" lvl="0" indent="0" algn="just" rtl="0">
                        <a:spcBef>
                          <a:spcPts val="0"/>
                        </a:spcBef>
                        <a:spcAft>
                          <a:spcPts val="0"/>
                        </a:spcAft>
                        <a:buNone/>
                      </a:pPr>
                      <a:r>
                        <a:rPr lang="tr-TR" sz="1800" b="0">
                          <a:latin typeface="Calibri"/>
                          <a:ea typeface="Calibri"/>
                          <a:cs typeface="Calibri"/>
                          <a:sym typeface="Calibri"/>
                        </a:rPr>
                        <a:t>Öğrenci Sayısı</a:t>
                      </a:r>
                      <a:endParaRPr sz="1800" b="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2DEEF"/>
                    </a:solidFill>
                  </a:tcPr>
                </a:tc>
                <a:tc>
                  <a:txBody>
                    <a:bodyPr/>
                    <a:lstStyle/>
                    <a:p>
                      <a:pPr marL="0" marR="0" lvl="0" indent="0" algn="l" rtl="0">
                        <a:spcBef>
                          <a:spcPts val="0"/>
                        </a:spcBef>
                        <a:spcAft>
                          <a:spcPts val="0"/>
                        </a:spcAft>
                        <a:buNone/>
                      </a:pPr>
                      <a:r>
                        <a:rPr lang="tr-TR" sz="1800"/>
                        <a:t>1315</a:t>
                      </a:r>
                      <a:endParaRPr sz="18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2DEEF"/>
                    </a:solidFill>
                  </a:tcPr>
                </a:tc>
              </a:tr>
              <a:tr h="359350">
                <a:tc vMerge="1">
                  <a:txBody>
                    <a:bodyPr/>
                    <a:lstStyle/>
                    <a:p>
                      <a:endParaRPr lang="tr-TR"/>
                    </a:p>
                  </a:txBody>
                  <a:tcPr/>
                </a:tc>
                <a:tc>
                  <a:txBody>
                    <a:bodyPr/>
                    <a:lstStyle/>
                    <a:p>
                      <a:pPr marL="0" marR="0" lvl="0" indent="0" algn="just" rtl="0">
                        <a:spcBef>
                          <a:spcPts val="0"/>
                        </a:spcBef>
                        <a:spcAft>
                          <a:spcPts val="0"/>
                        </a:spcAft>
                        <a:buNone/>
                      </a:pPr>
                      <a:r>
                        <a:rPr lang="tr-TR" sz="1800" b="0">
                          <a:latin typeface="Calibri"/>
                          <a:ea typeface="Calibri"/>
                          <a:cs typeface="Calibri"/>
                          <a:sym typeface="Calibri"/>
                        </a:rPr>
                        <a:t>Yabancı Uyruklu Öğrenci Sayısı</a:t>
                      </a:r>
                      <a:endParaRPr sz="1800" b="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2DEEF"/>
                    </a:solidFill>
                  </a:tcPr>
                </a:tc>
                <a:tc>
                  <a:txBody>
                    <a:bodyPr/>
                    <a:lstStyle/>
                    <a:p>
                      <a:pPr marL="0" marR="0" lvl="0" indent="0" algn="l" rtl="0">
                        <a:spcBef>
                          <a:spcPts val="0"/>
                        </a:spcBef>
                        <a:spcAft>
                          <a:spcPts val="0"/>
                        </a:spcAft>
                        <a:buNone/>
                      </a:pPr>
                      <a:r>
                        <a:rPr lang="tr-TR" sz="1800"/>
                        <a:t>38</a:t>
                      </a:r>
                      <a:endParaRPr sz="18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2DEEF"/>
                    </a:solidFill>
                  </a:tcPr>
                </a:tc>
              </a:tr>
              <a:tr h="322550">
                <a:tc vMerge="1">
                  <a:txBody>
                    <a:bodyPr/>
                    <a:lstStyle/>
                    <a:p>
                      <a:endParaRPr lang="tr-TR"/>
                    </a:p>
                  </a:txBody>
                  <a:tcPr/>
                </a:tc>
                <a:tc>
                  <a:txBody>
                    <a:bodyPr/>
                    <a:lstStyle/>
                    <a:p>
                      <a:pPr marL="0" marR="0" lvl="0" indent="0" algn="just" rtl="0">
                        <a:lnSpc>
                          <a:spcPct val="100000"/>
                        </a:lnSpc>
                        <a:spcBef>
                          <a:spcPts val="0"/>
                        </a:spcBef>
                        <a:spcAft>
                          <a:spcPts val="0"/>
                        </a:spcAft>
                        <a:buClr>
                          <a:schemeClr val="dk1"/>
                        </a:buClr>
                        <a:buSzPts val="1800"/>
                        <a:buFont typeface="Calibri"/>
                        <a:buNone/>
                      </a:pPr>
                      <a:r>
                        <a:rPr lang="tr-TR" sz="1800" b="0">
                          <a:latin typeface="Calibri"/>
                          <a:ea typeface="Calibri"/>
                          <a:cs typeface="Calibri"/>
                          <a:sym typeface="Calibri"/>
                        </a:rPr>
                        <a:t>Derslik Sayısı </a:t>
                      </a:r>
                      <a:r>
                        <a:rPr lang="tr-TR" sz="1800"/>
                        <a:t>/ Prizli Sınıf</a:t>
                      </a:r>
                      <a:endParaRPr sz="1800" b="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c>
                  <a:txBody>
                    <a:bodyPr/>
                    <a:lstStyle/>
                    <a:p>
                      <a:pPr marL="0" marR="0" lvl="0" indent="0" algn="l" rtl="0">
                        <a:spcBef>
                          <a:spcPts val="0"/>
                        </a:spcBef>
                        <a:spcAft>
                          <a:spcPts val="0"/>
                        </a:spcAft>
                        <a:buNone/>
                      </a:pPr>
                      <a:r>
                        <a:rPr lang="tr-TR" sz="1800"/>
                        <a:t>8/4</a:t>
                      </a:r>
                      <a:endParaRPr sz="18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r>
              <a:tr h="359100">
                <a:tc vMerge="1">
                  <a:txBody>
                    <a:bodyPr/>
                    <a:lstStyle/>
                    <a:p>
                      <a:endParaRPr lang="tr-TR"/>
                    </a:p>
                  </a:txBody>
                  <a:tcPr/>
                </a:tc>
                <a:tc>
                  <a:txBody>
                    <a:bodyPr/>
                    <a:lstStyle/>
                    <a:p>
                      <a:pPr marL="0" marR="0" lvl="0" indent="0" algn="just" rtl="0">
                        <a:spcBef>
                          <a:spcPts val="0"/>
                        </a:spcBef>
                        <a:spcAft>
                          <a:spcPts val="0"/>
                        </a:spcAft>
                        <a:buNone/>
                      </a:pPr>
                      <a:r>
                        <a:rPr lang="tr-TR" sz="1800" b="0">
                          <a:latin typeface="Calibri"/>
                          <a:ea typeface="Calibri"/>
                          <a:cs typeface="Calibri"/>
                          <a:sym typeface="Calibri"/>
                        </a:rPr>
                        <a:t>Laboratuvar Sayısı </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2DEEF"/>
                    </a:solidFill>
                  </a:tcPr>
                </a:tc>
                <a:tc>
                  <a:txBody>
                    <a:bodyPr/>
                    <a:lstStyle/>
                    <a:p>
                      <a:pPr marL="0" marR="0" lvl="0" indent="0" algn="l" rtl="0">
                        <a:spcBef>
                          <a:spcPts val="0"/>
                        </a:spcBef>
                        <a:spcAft>
                          <a:spcPts val="0"/>
                        </a:spcAft>
                        <a:buNone/>
                      </a:pPr>
                      <a:r>
                        <a:rPr lang="tr-TR" sz="1800"/>
                        <a:t>5</a:t>
                      </a:r>
                      <a:endParaRPr sz="18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2DEEF"/>
                    </a:solidFill>
                  </a:tcPr>
                </a:tc>
              </a:tr>
              <a:tr h="379950">
                <a:tc>
                  <a:txBody>
                    <a:bodyPr/>
                    <a:lstStyle/>
                    <a:p>
                      <a:pPr marL="0" marR="0" lvl="0" indent="0" algn="l"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KURUL VE KOMİSYONLAR </a:t>
                      </a:r>
                      <a:endParaRPr sz="1800" b="1">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2DEEF"/>
                    </a:solidFill>
                  </a:tcPr>
                </a:tc>
                <a:tc>
                  <a:txBody>
                    <a:bodyPr/>
                    <a:lstStyle/>
                    <a:p>
                      <a:pPr marL="0" marR="0" lvl="0" indent="0" algn="just" rtl="0">
                        <a:spcBef>
                          <a:spcPts val="0"/>
                        </a:spcBef>
                        <a:spcAft>
                          <a:spcPts val="0"/>
                        </a:spcAft>
                        <a:buNone/>
                      </a:pPr>
                      <a:r>
                        <a:rPr lang="tr-TR" sz="1800" b="0">
                          <a:latin typeface="Calibri"/>
                          <a:ea typeface="Calibri"/>
                          <a:cs typeface="Calibri"/>
                          <a:sym typeface="Calibri"/>
                        </a:rPr>
                        <a:t>Kurul ve Komisyon  Sayısı</a:t>
                      </a:r>
                      <a:endParaRPr sz="1800" b="0">
                        <a:solidFill>
                          <a:srgbClr val="FF0000"/>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tr-TR" sz="1800"/>
                        <a:t>16</a:t>
                      </a:r>
                      <a:endParaRPr sz="1800">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r>
            </a:tbl>
          </a:graphicData>
        </a:graphic>
      </p:graphicFrame>
      <p:sp>
        <p:nvSpPr>
          <p:cNvPr id="92" name="Google Shape;92;p2"/>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tr-TR"/>
              <a:t>GENEL BİLGİLER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4"/>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tr-TR"/>
              <a:t>STRATEJİK AMAÇ 3</a:t>
            </a:r>
            <a:endParaRPr/>
          </a:p>
        </p:txBody>
      </p:sp>
      <p:graphicFrame>
        <p:nvGraphicFramePr>
          <p:cNvPr id="173" name="Google Shape;173;p14"/>
          <p:cNvGraphicFramePr/>
          <p:nvPr>
            <p:extLst>
              <p:ext uri="{D42A27DB-BD31-4B8C-83A1-F6EECF244321}">
                <p14:modId xmlns:p14="http://schemas.microsoft.com/office/powerpoint/2010/main" val="2007118713"/>
              </p:ext>
            </p:extLst>
          </p:nvPr>
        </p:nvGraphicFramePr>
        <p:xfrm>
          <a:off x="481013" y="1169499"/>
          <a:ext cx="11109925" cy="5033545"/>
        </p:xfrm>
        <a:graphic>
          <a:graphicData uri="http://schemas.openxmlformats.org/drawingml/2006/table">
            <a:tbl>
              <a:tblPr firstRow="1" bandRow="1">
                <a:noFill/>
                <a:tableStyleId>{BFE803C7-BD0E-4A00-9655-65F4C6227401}</a:tableStyleId>
              </a:tblPr>
              <a:tblGrid>
                <a:gridCol w="4271375"/>
                <a:gridCol w="1087250"/>
                <a:gridCol w="1208775"/>
                <a:gridCol w="1424350"/>
                <a:gridCol w="1317975"/>
                <a:gridCol w="1800200"/>
              </a:tblGrid>
              <a:tr h="513125">
                <a:tc gridSpan="6">
                  <a:txBody>
                    <a:bodyPr/>
                    <a:lstStyle/>
                    <a:p>
                      <a:pPr marL="0" marR="0" lvl="0" indent="0" algn="ctr" rtl="0">
                        <a:spcBef>
                          <a:spcPts val="0"/>
                        </a:spcBef>
                        <a:spcAft>
                          <a:spcPts val="0"/>
                        </a:spcAft>
                        <a:buNone/>
                      </a:pPr>
                      <a:r>
                        <a:rPr lang="tr-TR" sz="2000" b="1" i="0" u="none" strike="noStrike" dirty="0">
                          <a:solidFill>
                            <a:schemeClr val="lt1"/>
                          </a:solidFill>
                          <a:latin typeface="Calibri"/>
                          <a:ea typeface="Calibri"/>
                          <a:cs typeface="Calibri"/>
                          <a:sym typeface="Calibri"/>
                        </a:rPr>
                        <a:t>Topluma değer katan ve değer üreten toplumsal sorunların çözüm merkezi olmak</a:t>
                      </a:r>
                      <a:endParaRPr sz="2000" b="0" i="0" u="none" strike="noStrike" dirty="0">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DA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18225">
                <a:tc gridSpan="6">
                  <a:txBody>
                    <a:bodyPr/>
                    <a:lstStyle/>
                    <a:p>
                      <a:pPr marL="0" marR="0" lvl="0" indent="0" algn="l"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Hedef 3.2: </a:t>
                      </a:r>
                      <a:r>
                        <a:rPr lang="tr-TR" sz="1600" b="0" i="0" u="none" strike="noStrike">
                          <a:solidFill>
                            <a:schemeClr val="dk1"/>
                          </a:solidFill>
                          <a:latin typeface="Calibri"/>
                          <a:ea typeface="Calibri"/>
                          <a:cs typeface="Calibri"/>
                          <a:sym typeface="Calibri"/>
                        </a:rPr>
                        <a:t>Toplumsal fayda temelli etkinlik ve projeler geliştirmek</a:t>
                      </a:r>
                      <a:endParaRPr sz="1600" b="0">
                        <a:solidFill>
                          <a:schemeClr val="dk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07375">
                <a:tc rowSpan="2">
                  <a:txBody>
                    <a:bodyPr/>
                    <a:lstStyle/>
                    <a:p>
                      <a:pPr marL="0" marR="0" lvl="0" indent="0" algn="ctr" rtl="0">
                        <a:spcBef>
                          <a:spcPts val="0"/>
                        </a:spcBef>
                        <a:spcAft>
                          <a:spcPts val="0"/>
                        </a:spcAft>
                        <a:buNone/>
                      </a:pPr>
                      <a:r>
                        <a:rPr lang="tr-TR" sz="1600" b="1">
                          <a:latin typeface="Calibri"/>
                          <a:ea typeface="Calibri"/>
                          <a:cs typeface="Calibri"/>
                          <a:sym typeface="Calibri"/>
                        </a:rPr>
                        <a:t>PERFORMANS GÖSTERGELERİ</a:t>
                      </a:r>
                      <a:endParaRPr sz="1600" b="1">
                        <a:solidFill>
                          <a:srgbClr val="C55A1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rowSpan="2">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KATEGORİ</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gridSpan="4">
                  <a:txBody>
                    <a:bodyPr/>
                    <a:lstStyle/>
                    <a:p>
                      <a:pPr marL="0" marR="0" lvl="0" indent="0" algn="ctr" rtl="0">
                        <a:lnSpc>
                          <a:spcPct val="100000"/>
                        </a:lnSpc>
                        <a:spcBef>
                          <a:spcPts val="0"/>
                        </a:spcBef>
                        <a:spcAft>
                          <a:spcPts val="0"/>
                        </a:spcAft>
                        <a:buClr>
                          <a:schemeClr val="dk1"/>
                        </a:buClr>
                        <a:buSzPts val="1800"/>
                        <a:buFont typeface="Calibri"/>
                        <a:buNone/>
                      </a:pPr>
                      <a:r>
                        <a:rPr lang="tr-TR" sz="1800" b="1">
                          <a:latin typeface="Calibri"/>
                          <a:ea typeface="Calibri"/>
                          <a:cs typeface="Calibri"/>
                          <a:sym typeface="Calibri"/>
                        </a:rPr>
                        <a:t>2024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85325">
                <a:tc vMerge="1">
                  <a:txBody>
                    <a:bodyPr/>
                    <a:lstStyle/>
                    <a:p>
                      <a:endParaRPr lang="tr-TR"/>
                    </a:p>
                  </a:txBody>
                  <a:tcPr/>
                </a:tc>
                <a:tc vMerge="1">
                  <a:txBody>
                    <a:bodyPr/>
                    <a:lstStyle/>
                    <a:p>
                      <a:endParaRPr lang="tr-TR"/>
                    </a:p>
                  </a:txBody>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HEDEF</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GERÇEKLEŞEN</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YÜZDE</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BAŞARI DURUMU</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r>
              <a:tr h="684000">
                <a:tc>
                  <a:txBody>
                    <a:bodyPr/>
                    <a:lstStyle/>
                    <a:p>
                      <a:pPr marL="0" marR="0" lvl="0" indent="0" algn="l" rtl="0">
                        <a:spcBef>
                          <a:spcPts val="0"/>
                        </a:spcBef>
                        <a:spcAft>
                          <a:spcPts val="0"/>
                        </a:spcAft>
                        <a:buNone/>
                      </a:pPr>
                      <a:r>
                        <a:rPr lang="tr-TR" sz="1500" b="0" i="0">
                          <a:solidFill>
                            <a:schemeClr val="dk1"/>
                          </a:solidFill>
                          <a:latin typeface="Calibri"/>
                          <a:ea typeface="Calibri"/>
                          <a:cs typeface="Calibri"/>
                          <a:sym typeface="Calibri"/>
                        </a:rPr>
                        <a:t>PG 1 - Toplumsal Sorunların Çözülmesine Yönelik Proje ve Faaliyet Sayısı (Sosyal sorumluluk projeleri, STK’lar ile yapılan projeler, konferans, seminer, panel, sergi, defile, gösteri vb. faaliyet sayısı)</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14</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17</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121.43</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Aşırı Pozitif Sapma</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84000">
                <a:tc>
                  <a:txBody>
                    <a:bodyPr/>
                    <a:lstStyle/>
                    <a:p>
                      <a:pPr marL="0" marR="0" lvl="0" indent="0" algn="l" rtl="0">
                        <a:spcBef>
                          <a:spcPts val="0"/>
                        </a:spcBef>
                        <a:spcAft>
                          <a:spcPts val="0"/>
                        </a:spcAft>
                        <a:buNone/>
                      </a:pPr>
                      <a:r>
                        <a:rPr lang="tr-TR" sz="1500" b="0" i="0">
                          <a:solidFill>
                            <a:schemeClr val="dk1"/>
                          </a:solidFill>
                          <a:latin typeface="Calibri"/>
                          <a:ea typeface="Calibri"/>
                          <a:cs typeface="Calibri"/>
                          <a:sym typeface="Calibri"/>
                        </a:rPr>
                        <a:t>PG 2 - Sosyal, kültürel ve sportif faaliyet sayısı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19</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84000">
                <a:tc>
                  <a:txBody>
                    <a:bodyPr/>
                    <a:lstStyle/>
                    <a:p>
                      <a:pPr marL="0" marR="0" lvl="0" indent="0" algn="l" rtl="0">
                        <a:spcBef>
                          <a:spcPts val="0"/>
                        </a:spcBef>
                        <a:spcAft>
                          <a:spcPts val="0"/>
                        </a:spcAft>
                        <a:buNone/>
                      </a:pPr>
                      <a:r>
                        <a:rPr lang="tr-TR" sz="1500" b="0" i="0">
                          <a:solidFill>
                            <a:schemeClr val="dk1"/>
                          </a:solidFill>
                          <a:latin typeface="Calibri"/>
                          <a:ea typeface="Calibri"/>
                          <a:cs typeface="Calibri"/>
                          <a:sym typeface="Calibri"/>
                        </a:rPr>
                        <a:t>PG 3 - Dezavantajlı gruplara yönelik sosyal entegrasyon ve kapsayıcılığa ilişkin yapılan faaliyet sayısı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11</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84000">
                <a:tc>
                  <a:txBody>
                    <a:bodyPr/>
                    <a:lstStyle/>
                    <a:p>
                      <a:pPr marL="0" marR="0" lvl="0" indent="0" algn="l" rtl="0">
                        <a:spcBef>
                          <a:spcPts val="0"/>
                        </a:spcBef>
                        <a:spcAft>
                          <a:spcPts val="0"/>
                        </a:spcAft>
                        <a:buNone/>
                      </a:pPr>
                      <a:r>
                        <a:rPr lang="tr-TR" sz="1500" b="0" i="0">
                          <a:solidFill>
                            <a:schemeClr val="dk1"/>
                          </a:solidFill>
                          <a:latin typeface="Calibri"/>
                          <a:ea typeface="Calibri"/>
                          <a:cs typeface="Calibri"/>
                          <a:sym typeface="Calibri"/>
                        </a:rPr>
                        <a:t>PG 4 - Mezunlara yönelik gerçekleştirilen faaliyet sayısı</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5"/>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tr-TR"/>
              <a:t>STRATEJİK AMAÇ 4</a:t>
            </a:r>
            <a:endParaRPr/>
          </a:p>
        </p:txBody>
      </p:sp>
      <p:graphicFrame>
        <p:nvGraphicFramePr>
          <p:cNvPr id="179" name="Google Shape;179;p15"/>
          <p:cNvGraphicFramePr/>
          <p:nvPr>
            <p:extLst>
              <p:ext uri="{D42A27DB-BD31-4B8C-83A1-F6EECF244321}">
                <p14:modId xmlns:p14="http://schemas.microsoft.com/office/powerpoint/2010/main" val="3767877550"/>
              </p:ext>
            </p:extLst>
          </p:nvPr>
        </p:nvGraphicFramePr>
        <p:xfrm>
          <a:off x="601052" y="1301928"/>
          <a:ext cx="10989900" cy="4618445"/>
        </p:xfrm>
        <a:graphic>
          <a:graphicData uri="http://schemas.openxmlformats.org/drawingml/2006/table">
            <a:tbl>
              <a:tblPr firstRow="1" bandRow="1">
                <a:noFill/>
                <a:tableStyleId>{BFE803C7-BD0E-4A00-9655-65F4C6227401}</a:tableStyleId>
              </a:tblPr>
              <a:tblGrid>
                <a:gridCol w="4225225"/>
                <a:gridCol w="1075500"/>
                <a:gridCol w="1195725"/>
                <a:gridCol w="1408950"/>
                <a:gridCol w="1303750"/>
                <a:gridCol w="1780750"/>
              </a:tblGrid>
              <a:tr h="513125">
                <a:tc gridSpan="6">
                  <a:txBody>
                    <a:bodyPr/>
                    <a:lstStyle/>
                    <a:p>
                      <a:pPr marL="0" marR="0" lvl="0" indent="0" algn="ctr" rtl="0">
                        <a:spcBef>
                          <a:spcPts val="0"/>
                        </a:spcBef>
                        <a:spcAft>
                          <a:spcPts val="0"/>
                        </a:spcAft>
                        <a:buNone/>
                      </a:pPr>
                      <a:r>
                        <a:rPr lang="tr-TR" sz="2000" b="1" i="0" u="none" strike="noStrike" dirty="0">
                          <a:solidFill>
                            <a:schemeClr val="lt1"/>
                          </a:solidFill>
                          <a:latin typeface="Calibri"/>
                          <a:ea typeface="Calibri"/>
                          <a:cs typeface="Calibri"/>
                          <a:sym typeface="Calibri"/>
                        </a:rPr>
                        <a:t>İdari destek süreçlerinin etkinliğini ve verimliliğini arttırmak</a:t>
                      </a:r>
                      <a:endParaRPr sz="2000" b="1" i="0" u="none" strike="noStrike" dirty="0">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DA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18225">
                <a:tc gridSpan="6">
                  <a:txBody>
                    <a:bodyPr/>
                    <a:lstStyle/>
                    <a:p>
                      <a:pPr marL="0" marR="0" lvl="0" indent="0" algn="l"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Hedef 4.1: </a:t>
                      </a:r>
                      <a:r>
                        <a:rPr lang="tr-TR" sz="1600" b="0" i="0" u="none" strike="noStrike">
                          <a:solidFill>
                            <a:schemeClr val="dk1"/>
                          </a:solidFill>
                          <a:latin typeface="Calibri"/>
                          <a:ea typeface="Calibri"/>
                          <a:cs typeface="Calibri"/>
                          <a:sym typeface="Calibri"/>
                        </a:rPr>
                        <a:t>İdari destek süreçlerinde operasyonel çevikliği arttırarak hizmet kalitesini sürekli iyileştirmek</a:t>
                      </a:r>
                      <a:endParaRPr sz="1600" b="0">
                        <a:solidFill>
                          <a:schemeClr val="dk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07375">
                <a:tc rowSpan="2">
                  <a:txBody>
                    <a:bodyPr/>
                    <a:lstStyle/>
                    <a:p>
                      <a:pPr marL="0" marR="0" lvl="0" indent="0" algn="ctr" rtl="0">
                        <a:spcBef>
                          <a:spcPts val="0"/>
                        </a:spcBef>
                        <a:spcAft>
                          <a:spcPts val="0"/>
                        </a:spcAft>
                        <a:buNone/>
                      </a:pPr>
                      <a:r>
                        <a:rPr lang="tr-TR" sz="1600" b="1">
                          <a:latin typeface="Calibri"/>
                          <a:ea typeface="Calibri"/>
                          <a:cs typeface="Calibri"/>
                          <a:sym typeface="Calibri"/>
                        </a:rPr>
                        <a:t>PERFORMANS GÖSTERGELERİ</a:t>
                      </a:r>
                      <a:endParaRPr sz="1600" b="1">
                        <a:solidFill>
                          <a:srgbClr val="C55A1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rowSpan="2">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KATEGORİ</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gridSpan="4">
                  <a:txBody>
                    <a:bodyPr/>
                    <a:lstStyle/>
                    <a:p>
                      <a:pPr marL="0" marR="0" lvl="0" indent="0" algn="ctr" rtl="0">
                        <a:lnSpc>
                          <a:spcPct val="100000"/>
                        </a:lnSpc>
                        <a:spcBef>
                          <a:spcPts val="0"/>
                        </a:spcBef>
                        <a:spcAft>
                          <a:spcPts val="0"/>
                        </a:spcAft>
                        <a:buClr>
                          <a:schemeClr val="dk1"/>
                        </a:buClr>
                        <a:buSzPts val="1800"/>
                        <a:buFont typeface="Calibri"/>
                        <a:buNone/>
                      </a:pPr>
                      <a:r>
                        <a:rPr lang="tr-TR" sz="1800" b="1">
                          <a:latin typeface="Calibri"/>
                          <a:ea typeface="Calibri"/>
                          <a:cs typeface="Calibri"/>
                          <a:sym typeface="Calibri"/>
                        </a:rPr>
                        <a:t>2024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85325">
                <a:tc vMerge="1">
                  <a:txBody>
                    <a:bodyPr/>
                    <a:lstStyle/>
                    <a:p>
                      <a:endParaRPr lang="tr-TR"/>
                    </a:p>
                  </a:txBody>
                  <a:tcPr/>
                </a:tc>
                <a:tc vMerge="1">
                  <a:txBody>
                    <a:bodyPr/>
                    <a:lstStyle/>
                    <a:p>
                      <a:endParaRPr lang="tr-TR"/>
                    </a:p>
                  </a:txBody>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HEDEF</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GERÇEKLEŞEN</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YÜZDE</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BAŞARI DURUMU</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r>
              <a:tr h="684000">
                <a:tc>
                  <a:txBody>
                    <a:bodyPr/>
                    <a:lstStyle/>
                    <a:p>
                      <a:pPr marL="0" marR="0" lvl="0" indent="0" algn="l" rtl="0">
                        <a:spcBef>
                          <a:spcPts val="0"/>
                        </a:spcBef>
                        <a:spcAft>
                          <a:spcPts val="0"/>
                        </a:spcAft>
                        <a:buNone/>
                      </a:pPr>
                      <a:r>
                        <a:rPr lang="tr-TR" sz="1600" b="0" i="0">
                          <a:solidFill>
                            <a:schemeClr val="dk1"/>
                          </a:solidFill>
                          <a:latin typeface="Calibri"/>
                          <a:ea typeface="Calibri"/>
                          <a:cs typeface="Calibri"/>
                          <a:sym typeface="Calibri"/>
                        </a:rPr>
                        <a:t>PG 1 - İdari Hizmetlerin Karşılanma Oranı</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100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Çok Kötü</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84000">
                <a:tc>
                  <a:txBody>
                    <a:bodyPr/>
                    <a:lstStyle/>
                    <a:p>
                      <a:pPr marL="85725" marR="0" lvl="0" indent="0" algn="l" rtl="0">
                        <a:spcBef>
                          <a:spcPts val="0"/>
                        </a:spcBef>
                        <a:spcAft>
                          <a:spcPts val="0"/>
                        </a:spcAft>
                        <a:buNone/>
                      </a:pPr>
                      <a:r>
                        <a:rPr lang="tr-TR" sz="1600" b="0" i="0">
                          <a:solidFill>
                            <a:schemeClr val="dk1"/>
                          </a:solidFill>
                          <a:latin typeface="Calibri"/>
                          <a:ea typeface="Calibri"/>
                          <a:cs typeface="Calibri"/>
                          <a:sym typeface="Calibri"/>
                        </a:rPr>
                        <a:t>PG 2 - İdari Hizmetlere Duyulan Memnuniyet Oranı</a:t>
                      </a:r>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100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67,75</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67.75</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Orta</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84000">
                <a:tc>
                  <a:txBody>
                    <a:bodyPr/>
                    <a:lstStyle/>
                    <a:p>
                      <a:pPr marL="85725" marR="0" lvl="0" indent="0" algn="l" rtl="0">
                        <a:spcBef>
                          <a:spcPts val="0"/>
                        </a:spcBef>
                        <a:spcAft>
                          <a:spcPts val="0"/>
                        </a:spcAft>
                        <a:buNone/>
                      </a:pPr>
                      <a:r>
                        <a:rPr lang="tr-TR" sz="1600" b="0" i="0">
                          <a:solidFill>
                            <a:schemeClr val="dk1"/>
                          </a:solidFill>
                          <a:latin typeface="Calibri"/>
                          <a:ea typeface="Calibri"/>
                          <a:cs typeface="Calibri"/>
                          <a:sym typeface="Calibri"/>
                        </a:rPr>
                        <a:t>PG 3 - Personelin gelişimini sağlamaya yönelik hizmet içi eğitim sayısı </a:t>
                      </a:r>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2</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84000">
                <a:tc>
                  <a:txBody>
                    <a:bodyPr/>
                    <a:lstStyle/>
                    <a:p>
                      <a:pPr marL="85725" marR="0" lvl="0" indent="0" algn="l" rtl="0">
                        <a:spcBef>
                          <a:spcPts val="0"/>
                        </a:spcBef>
                        <a:spcAft>
                          <a:spcPts val="0"/>
                        </a:spcAft>
                        <a:buNone/>
                      </a:pPr>
                      <a:r>
                        <a:rPr lang="tr-TR" sz="1600" b="0" i="0">
                          <a:solidFill>
                            <a:schemeClr val="dk1"/>
                          </a:solidFill>
                          <a:latin typeface="Calibri"/>
                          <a:ea typeface="Calibri"/>
                          <a:cs typeface="Calibri"/>
                          <a:sym typeface="Calibri"/>
                        </a:rPr>
                        <a:t>PG 4 - İdari destek süreçlerine yönelik iyileştirme sayısı </a:t>
                      </a:r>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6"/>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tr-TR"/>
              <a:t>STRATEJİK AMAÇ 4</a:t>
            </a:r>
            <a:endParaRPr/>
          </a:p>
        </p:txBody>
      </p:sp>
      <p:graphicFrame>
        <p:nvGraphicFramePr>
          <p:cNvPr id="185" name="Google Shape;185;p16"/>
          <p:cNvGraphicFramePr/>
          <p:nvPr/>
        </p:nvGraphicFramePr>
        <p:xfrm>
          <a:off x="609599" y="1301929"/>
          <a:ext cx="10981350" cy="2566445"/>
        </p:xfrm>
        <a:graphic>
          <a:graphicData uri="http://schemas.openxmlformats.org/drawingml/2006/table">
            <a:tbl>
              <a:tblPr firstRow="1" bandRow="1">
                <a:noFill/>
                <a:tableStyleId>{BFE803C7-BD0E-4A00-9655-65F4C6227401}</a:tableStyleId>
              </a:tblPr>
              <a:tblGrid>
                <a:gridCol w="4221950"/>
                <a:gridCol w="1074675"/>
                <a:gridCol w="1194775"/>
                <a:gridCol w="1407875"/>
                <a:gridCol w="1302725"/>
                <a:gridCol w="1779350"/>
              </a:tblGrid>
              <a:tr h="513125">
                <a:tc gridSpan="6">
                  <a:txBody>
                    <a:bodyPr/>
                    <a:lstStyle/>
                    <a:p>
                      <a:pPr marL="0" marR="0" lvl="0" indent="0" algn="ctr" rtl="0">
                        <a:spcBef>
                          <a:spcPts val="0"/>
                        </a:spcBef>
                        <a:spcAft>
                          <a:spcPts val="0"/>
                        </a:spcAft>
                        <a:buNone/>
                      </a:pPr>
                      <a:r>
                        <a:rPr lang="tr-TR" sz="2000" b="1" i="0" u="none" strike="noStrike">
                          <a:solidFill>
                            <a:schemeClr val="lt1"/>
                          </a:solidFill>
                          <a:latin typeface="Calibri"/>
                          <a:ea typeface="Calibri"/>
                          <a:cs typeface="Calibri"/>
                          <a:sym typeface="Calibri"/>
                        </a:rPr>
                        <a:t>İdari destek süreçlerinin etkinliğini ve verimliliğini arttırmak</a:t>
                      </a:r>
                      <a:endParaRPr sz="2000" b="1" i="0" u="none" strike="noStrike">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DA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18225">
                <a:tc gridSpan="6">
                  <a:txBody>
                    <a:bodyPr/>
                    <a:lstStyle/>
                    <a:p>
                      <a:pPr marL="0" marR="0" lvl="0" indent="0" algn="l"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Hedef 4.2: </a:t>
                      </a:r>
                      <a:r>
                        <a:rPr lang="tr-TR" sz="1600" b="0" i="0" u="none" strike="noStrike">
                          <a:solidFill>
                            <a:schemeClr val="dk1"/>
                          </a:solidFill>
                          <a:latin typeface="Calibri"/>
                          <a:ea typeface="Calibri"/>
                          <a:cs typeface="Calibri"/>
                          <a:sym typeface="Calibri"/>
                        </a:rPr>
                        <a:t>Fiziksel ve teknolojik altyapıyı güçlendirmek ve sürekli iyileştirmek</a:t>
                      </a:r>
                      <a:endParaRPr sz="1600" b="0">
                        <a:solidFill>
                          <a:schemeClr val="dk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07375">
                <a:tc rowSpan="2">
                  <a:txBody>
                    <a:bodyPr/>
                    <a:lstStyle/>
                    <a:p>
                      <a:pPr marL="0" marR="0" lvl="0" indent="0" algn="ctr" rtl="0">
                        <a:spcBef>
                          <a:spcPts val="0"/>
                        </a:spcBef>
                        <a:spcAft>
                          <a:spcPts val="0"/>
                        </a:spcAft>
                        <a:buNone/>
                      </a:pPr>
                      <a:r>
                        <a:rPr lang="tr-TR" sz="1600" b="1">
                          <a:latin typeface="Calibri"/>
                          <a:ea typeface="Calibri"/>
                          <a:cs typeface="Calibri"/>
                          <a:sym typeface="Calibri"/>
                        </a:rPr>
                        <a:t>PERFORMANS GÖSTERGELERİ</a:t>
                      </a:r>
                      <a:endParaRPr sz="1600" b="1">
                        <a:solidFill>
                          <a:srgbClr val="C55A1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rowSpan="2">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KATEGORİ</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gridSpan="4">
                  <a:txBody>
                    <a:bodyPr/>
                    <a:lstStyle/>
                    <a:p>
                      <a:pPr marL="0" marR="0" lvl="0" indent="0" algn="ctr" rtl="0">
                        <a:lnSpc>
                          <a:spcPct val="100000"/>
                        </a:lnSpc>
                        <a:spcBef>
                          <a:spcPts val="0"/>
                        </a:spcBef>
                        <a:spcAft>
                          <a:spcPts val="0"/>
                        </a:spcAft>
                        <a:buClr>
                          <a:schemeClr val="dk1"/>
                        </a:buClr>
                        <a:buSzPts val="1800"/>
                        <a:buFont typeface="Calibri"/>
                        <a:buNone/>
                      </a:pPr>
                      <a:r>
                        <a:rPr lang="tr-TR" sz="1800" b="1">
                          <a:latin typeface="Calibri"/>
                          <a:ea typeface="Calibri"/>
                          <a:cs typeface="Calibri"/>
                          <a:sym typeface="Calibri"/>
                        </a:rPr>
                        <a:t>2024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85325">
                <a:tc vMerge="1">
                  <a:txBody>
                    <a:bodyPr/>
                    <a:lstStyle/>
                    <a:p>
                      <a:endParaRPr lang="tr-TR"/>
                    </a:p>
                  </a:txBody>
                  <a:tcPr/>
                </a:tc>
                <a:tc vMerge="1">
                  <a:txBody>
                    <a:bodyPr/>
                    <a:lstStyle/>
                    <a:p>
                      <a:endParaRPr lang="tr-TR"/>
                    </a:p>
                  </a:txBody>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HEDEF</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GERÇEKLEŞEN</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YÜZDE</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BAŞARI DURUMU</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r>
              <a:tr h="684000">
                <a:tc>
                  <a:txBody>
                    <a:bodyPr/>
                    <a:lstStyle/>
                    <a:p>
                      <a:pPr marL="0" marR="0" lvl="0" indent="0" algn="l" rtl="0">
                        <a:spcBef>
                          <a:spcPts val="0"/>
                        </a:spcBef>
                        <a:spcAft>
                          <a:spcPts val="0"/>
                        </a:spcAft>
                        <a:buNone/>
                      </a:pPr>
                      <a:r>
                        <a:rPr lang="tr-TR" sz="1600" b="0" i="0">
                          <a:solidFill>
                            <a:schemeClr val="dk1"/>
                          </a:solidFill>
                          <a:latin typeface="Calibri"/>
                          <a:ea typeface="Calibri"/>
                          <a:cs typeface="Calibri"/>
                          <a:sym typeface="Calibri"/>
                        </a:rPr>
                        <a:t>PG 1 - Fiziksel ve Teknolojik Altyapısı Tamamlanan Projelerin Sayısı</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7"/>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tr-TR"/>
              <a:t>STRATEJİK AMAÇ 5</a:t>
            </a:r>
            <a:endParaRPr/>
          </a:p>
        </p:txBody>
      </p:sp>
      <p:graphicFrame>
        <p:nvGraphicFramePr>
          <p:cNvPr id="191" name="Google Shape;191;p17"/>
          <p:cNvGraphicFramePr/>
          <p:nvPr/>
        </p:nvGraphicFramePr>
        <p:xfrm>
          <a:off x="601052" y="1301925"/>
          <a:ext cx="10989900" cy="4675490"/>
        </p:xfrm>
        <a:graphic>
          <a:graphicData uri="http://schemas.openxmlformats.org/drawingml/2006/table">
            <a:tbl>
              <a:tblPr firstRow="1" bandRow="1">
                <a:noFill/>
                <a:tableStyleId>{BFE803C7-BD0E-4A00-9655-65F4C6227401}</a:tableStyleId>
              </a:tblPr>
              <a:tblGrid>
                <a:gridCol w="4225225"/>
                <a:gridCol w="1075500"/>
                <a:gridCol w="1195725"/>
                <a:gridCol w="1408950"/>
                <a:gridCol w="1303750"/>
                <a:gridCol w="1780750"/>
              </a:tblGrid>
              <a:tr h="513125">
                <a:tc gridSpan="6">
                  <a:txBody>
                    <a:bodyPr/>
                    <a:lstStyle/>
                    <a:p>
                      <a:pPr marL="0" marR="0" lvl="0" indent="0" algn="ctr" rtl="0">
                        <a:spcBef>
                          <a:spcPts val="0"/>
                        </a:spcBef>
                        <a:spcAft>
                          <a:spcPts val="0"/>
                        </a:spcAft>
                        <a:buNone/>
                      </a:pPr>
                      <a:r>
                        <a:rPr lang="tr-TR" sz="2000" b="1" i="0" u="none" strike="noStrike">
                          <a:solidFill>
                            <a:schemeClr val="lt1"/>
                          </a:solidFill>
                          <a:latin typeface="Calibri"/>
                          <a:ea typeface="Calibri"/>
                          <a:cs typeface="Calibri"/>
                          <a:sym typeface="Calibri"/>
                        </a:rPr>
                        <a:t>Katılımcı, şeffaf ve değişime açık bir yönetim anlayışıyla kurumsal kültürü geliştirmek</a:t>
                      </a:r>
                      <a:endParaRPr sz="2000" b="0" i="0" u="none" strike="noStrike">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DA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18225">
                <a:tc gridSpan="6">
                  <a:txBody>
                    <a:bodyPr/>
                    <a:lstStyle/>
                    <a:p>
                      <a:pPr marL="0" marR="0" lvl="0" indent="0" algn="l"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Hedef 5.1: </a:t>
                      </a:r>
                      <a:r>
                        <a:rPr lang="tr-TR" sz="1600" b="0" i="0" u="none" strike="noStrike">
                          <a:solidFill>
                            <a:schemeClr val="dk1"/>
                          </a:solidFill>
                          <a:latin typeface="Calibri"/>
                          <a:ea typeface="Calibri"/>
                          <a:cs typeface="Calibri"/>
                          <a:sym typeface="Calibri"/>
                        </a:rPr>
                        <a:t>Kurumsal amaç ve hedeflerin gerçekleşmesi için marka imajını güçlendirmek ve bilinirliği arttırmak</a:t>
                      </a:r>
                      <a:endParaRPr sz="1600" b="0" i="0">
                        <a:solidFill>
                          <a:schemeClr val="dk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07375">
                <a:tc rowSpan="2">
                  <a:txBody>
                    <a:bodyPr/>
                    <a:lstStyle/>
                    <a:p>
                      <a:pPr marL="0" marR="0" lvl="0" indent="0" algn="ctr" rtl="0">
                        <a:spcBef>
                          <a:spcPts val="0"/>
                        </a:spcBef>
                        <a:spcAft>
                          <a:spcPts val="0"/>
                        </a:spcAft>
                        <a:buNone/>
                      </a:pPr>
                      <a:r>
                        <a:rPr lang="tr-TR" sz="1600" b="1">
                          <a:latin typeface="Calibri"/>
                          <a:ea typeface="Calibri"/>
                          <a:cs typeface="Calibri"/>
                          <a:sym typeface="Calibri"/>
                        </a:rPr>
                        <a:t>PERFORMANS GÖSTERGELERİ</a:t>
                      </a:r>
                      <a:endParaRPr sz="1600" b="1">
                        <a:solidFill>
                          <a:srgbClr val="C55A1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rowSpan="2">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KATEGORİ</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gridSpan="4">
                  <a:txBody>
                    <a:bodyPr/>
                    <a:lstStyle/>
                    <a:p>
                      <a:pPr marL="0" marR="0" lvl="0" indent="0" algn="ctr" rtl="0">
                        <a:lnSpc>
                          <a:spcPct val="100000"/>
                        </a:lnSpc>
                        <a:spcBef>
                          <a:spcPts val="0"/>
                        </a:spcBef>
                        <a:spcAft>
                          <a:spcPts val="0"/>
                        </a:spcAft>
                        <a:buClr>
                          <a:schemeClr val="dk1"/>
                        </a:buClr>
                        <a:buSzPts val="1800"/>
                        <a:buFont typeface="Calibri"/>
                        <a:buNone/>
                      </a:pPr>
                      <a:r>
                        <a:rPr lang="tr-TR" sz="1800" b="1">
                          <a:latin typeface="Calibri"/>
                          <a:ea typeface="Calibri"/>
                          <a:cs typeface="Calibri"/>
                          <a:sym typeface="Calibri"/>
                        </a:rPr>
                        <a:t>2024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85325">
                <a:tc vMerge="1">
                  <a:txBody>
                    <a:bodyPr/>
                    <a:lstStyle/>
                    <a:p>
                      <a:endParaRPr lang="tr-TR"/>
                    </a:p>
                  </a:txBody>
                  <a:tcPr/>
                </a:tc>
                <a:tc vMerge="1">
                  <a:txBody>
                    <a:bodyPr/>
                    <a:lstStyle/>
                    <a:p>
                      <a:endParaRPr lang="tr-TR"/>
                    </a:p>
                  </a:txBody>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HEDEF</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GERÇEKLEŞEN</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YÜZDE</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BAŞARI DURUMU</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r>
              <a:tr h="684000">
                <a:tc>
                  <a:txBody>
                    <a:bodyPr/>
                    <a:lstStyle/>
                    <a:p>
                      <a:pPr marL="0" marR="0" lvl="0" indent="0" algn="l" rtl="0">
                        <a:spcBef>
                          <a:spcPts val="0"/>
                        </a:spcBef>
                        <a:spcAft>
                          <a:spcPts val="0"/>
                        </a:spcAft>
                        <a:buNone/>
                      </a:pPr>
                      <a:r>
                        <a:rPr lang="tr-TR" sz="1600" b="0" i="0">
                          <a:solidFill>
                            <a:schemeClr val="dk1"/>
                          </a:solidFill>
                          <a:latin typeface="Calibri"/>
                          <a:ea typeface="Calibri"/>
                          <a:cs typeface="Calibri"/>
                          <a:sym typeface="Calibri"/>
                        </a:rPr>
                        <a:t>PG 1 - Çalışan Memnuniyet Oranı</a:t>
                      </a:r>
                      <a:endParaRPr sz="1600">
                        <a:solidFill>
                          <a:schemeClr val="dk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95</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68</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71.58</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Orta</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84000">
                <a:tc>
                  <a:txBody>
                    <a:bodyPr/>
                    <a:lstStyle/>
                    <a:p>
                      <a:pPr marL="85725" marR="0" lvl="0" indent="0" algn="l" rtl="0">
                        <a:spcBef>
                          <a:spcPts val="0"/>
                        </a:spcBef>
                        <a:spcAft>
                          <a:spcPts val="0"/>
                        </a:spcAft>
                        <a:buNone/>
                      </a:pPr>
                      <a:r>
                        <a:rPr lang="tr-TR" sz="1600" b="0" i="0">
                          <a:solidFill>
                            <a:schemeClr val="dk1"/>
                          </a:solidFill>
                          <a:latin typeface="Calibri"/>
                          <a:ea typeface="Calibri"/>
                          <a:cs typeface="Calibri"/>
                          <a:sym typeface="Calibri"/>
                        </a:rPr>
                        <a:t>PG 2 - Paydaş Memnuniyeti Oranı</a:t>
                      </a:r>
                      <a:endParaRPr sz="1600">
                        <a:solidFill>
                          <a:schemeClr val="dk1"/>
                        </a:solidFill>
                        <a:latin typeface="Calibri"/>
                        <a:ea typeface="Calibri"/>
                        <a:cs typeface="Calibri"/>
                        <a:sym typeface="Calibri"/>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85</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92</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108.24</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Çok İyi</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84000">
                <a:tc>
                  <a:txBody>
                    <a:bodyPr/>
                    <a:lstStyle/>
                    <a:p>
                      <a:pPr marL="87313" marR="0" lvl="0" indent="0" algn="l" rtl="0">
                        <a:spcBef>
                          <a:spcPts val="0"/>
                        </a:spcBef>
                        <a:spcAft>
                          <a:spcPts val="0"/>
                        </a:spcAft>
                        <a:buNone/>
                      </a:pPr>
                      <a:r>
                        <a:rPr lang="tr-TR" sz="1600" b="0" i="0">
                          <a:solidFill>
                            <a:schemeClr val="dk1"/>
                          </a:solidFill>
                          <a:latin typeface="Calibri"/>
                          <a:ea typeface="Calibri"/>
                          <a:cs typeface="Calibri"/>
                          <a:sym typeface="Calibri"/>
                        </a:rPr>
                        <a:t>PG 3 - Öğrenci Memnuniyeti Oranı</a:t>
                      </a:r>
                      <a:endParaRPr sz="1600">
                        <a:solidFill>
                          <a:schemeClr val="dk1"/>
                        </a:solidFill>
                        <a:latin typeface="Calibri"/>
                        <a:ea typeface="Calibri"/>
                        <a:cs typeface="Calibri"/>
                        <a:sym typeface="Calibri"/>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80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68,21</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85.26</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İyi</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84000">
                <a:tc>
                  <a:txBody>
                    <a:bodyPr/>
                    <a:lstStyle/>
                    <a:p>
                      <a:pPr marL="85725" marR="0" lvl="0" indent="0" algn="l" rtl="0">
                        <a:spcBef>
                          <a:spcPts val="0"/>
                        </a:spcBef>
                        <a:spcAft>
                          <a:spcPts val="0"/>
                        </a:spcAft>
                        <a:buNone/>
                      </a:pPr>
                      <a:r>
                        <a:rPr lang="tr-TR" sz="1600" b="0" i="0">
                          <a:solidFill>
                            <a:schemeClr val="dk1"/>
                          </a:solidFill>
                          <a:latin typeface="Calibri"/>
                          <a:ea typeface="Calibri"/>
                          <a:cs typeface="Calibri"/>
                          <a:sym typeface="Calibri"/>
                        </a:rPr>
                        <a:t>PG 4 - Üniversitemizin tanınırlığını artıcı faaliyet sayısı (İstişare toplantıları, yönetsel düzeyde medyada yer alınan programlar vb.) </a:t>
                      </a:r>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11</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9</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81.82</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İyi</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8"/>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tr-TR"/>
              <a:t>STRATEJİK AMAÇ 5</a:t>
            </a:r>
            <a:endParaRPr/>
          </a:p>
        </p:txBody>
      </p:sp>
      <p:graphicFrame>
        <p:nvGraphicFramePr>
          <p:cNvPr id="197" name="Google Shape;197;p18"/>
          <p:cNvGraphicFramePr/>
          <p:nvPr>
            <p:extLst>
              <p:ext uri="{D42A27DB-BD31-4B8C-83A1-F6EECF244321}">
                <p14:modId xmlns:p14="http://schemas.microsoft.com/office/powerpoint/2010/main" val="3534960733"/>
              </p:ext>
            </p:extLst>
          </p:nvPr>
        </p:nvGraphicFramePr>
        <p:xfrm>
          <a:off x="601052" y="1301925"/>
          <a:ext cx="10989900" cy="3934445"/>
        </p:xfrm>
        <a:graphic>
          <a:graphicData uri="http://schemas.openxmlformats.org/drawingml/2006/table">
            <a:tbl>
              <a:tblPr firstRow="1" bandRow="1">
                <a:noFill/>
                <a:tableStyleId>{BFE803C7-BD0E-4A00-9655-65F4C6227401}</a:tableStyleId>
              </a:tblPr>
              <a:tblGrid>
                <a:gridCol w="4225225"/>
                <a:gridCol w="1075500"/>
                <a:gridCol w="1195725"/>
                <a:gridCol w="1408950"/>
                <a:gridCol w="1303750"/>
                <a:gridCol w="1780750"/>
              </a:tblGrid>
              <a:tr h="513125">
                <a:tc gridSpan="6">
                  <a:txBody>
                    <a:bodyPr/>
                    <a:lstStyle/>
                    <a:p>
                      <a:pPr marL="0" marR="0" lvl="0" indent="0" algn="ctr" rtl="0">
                        <a:spcBef>
                          <a:spcPts val="0"/>
                        </a:spcBef>
                        <a:spcAft>
                          <a:spcPts val="0"/>
                        </a:spcAft>
                        <a:buNone/>
                      </a:pPr>
                      <a:r>
                        <a:rPr lang="tr-TR" sz="2000" b="1" i="0" u="none" strike="noStrike" dirty="0">
                          <a:solidFill>
                            <a:schemeClr val="lt1"/>
                          </a:solidFill>
                          <a:latin typeface="Calibri"/>
                          <a:ea typeface="Calibri"/>
                          <a:cs typeface="Calibri"/>
                          <a:sym typeface="Calibri"/>
                        </a:rPr>
                        <a:t>Katılımcı, şeffaf ve değişime açık bir yönetim anlayışıyla kurumsal kültürü geliştirmek</a:t>
                      </a:r>
                      <a:endParaRPr sz="2000" b="0" i="0" u="none" strike="noStrike" dirty="0">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DA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18225">
                <a:tc gridSpan="6">
                  <a:txBody>
                    <a:bodyPr/>
                    <a:lstStyle/>
                    <a:p>
                      <a:pPr marL="0" marR="0" lvl="0" indent="0" algn="l"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Hedef 5.1: </a:t>
                      </a:r>
                      <a:r>
                        <a:rPr lang="tr-TR" sz="1600" b="0" i="0" u="none" strike="noStrike">
                          <a:solidFill>
                            <a:schemeClr val="dk1"/>
                          </a:solidFill>
                          <a:latin typeface="Calibri"/>
                          <a:ea typeface="Calibri"/>
                          <a:cs typeface="Calibri"/>
                          <a:sym typeface="Calibri"/>
                        </a:rPr>
                        <a:t>Kurumsal amaç ve hedeflerin gerçekleşmesi için marka imajını güçlendirmek ve bilinirliği arttırmak</a:t>
                      </a:r>
                      <a:endParaRPr sz="1600" b="0" i="0">
                        <a:solidFill>
                          <a:schemeClr val="dk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07375">
                <a:tc rowSpan="2">
                  <a:txBody>
                    <a:bodyPr/>
                    <a:lstStyle/>
                    <a:p>
                      <a:pPr marL="0" marR="0" lvl="0" indent="0" algn="ctr" rtl="0">
                        <a:spcBef>
                          <a:spcPts val="0"/>
                        </a:spcBef>
                        <a:spcAft>
                          <a:spcPts val="0"/>
                        </a:spcAft>
                        <a:buNone/>
                      </a:pPr>
                      <a:r>
                        <a:rPr lang="tr-TR" sz="1600" b="1">
                          <a:latin typeface="Calibri"/>
                          <a:ea typeface="Calibri"/>
                          <a:cs typeface="Calibri"/>
                          <a:sym typeface="Calibri"/>
                        </a:rPr>
                        <a:t>PERFORMANS GÖSTERGELERİ</a:t>
                      </a:r>
                      <a:endParaRPr sz="1600" b="1">
                        <a:solidFill>
                          <a:srgbClr val="C55A1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rowSpan="2">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KATEGORİ</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gridSpan="4">
                  <a:txBody>
                    <a:bodyPr/>
                    <a:lstStyle/>
                    <a:p>
                      <a:pPr marL="0" marR="0" lvl="0" indent="0" algn="ctr" rtl="0">
                        <a:lnSpc>
                          <a:spcPct val="100000"/>
                        </a:lnSpc>
                        <a:spcBef>
                          <a:spcPts val="0"/>
                        </a:spcBef>
                        <a:spcAft>
                          <a:spcPts val="0"/>
                        </a:spcAft>
                        <a:buClr>
                          <a:schemeClr val="dk1"/>
                        </a:buClr>
                        <a:buSzPts val="1800"/>
                        <a:buFont typeface="Calibri"/>
                        <a:buNone/>
                      </a:pPr>
                      <a:r>
                        <a:rPr lang="tr-TR" sz="1800" b="1">
                          <a:latin typeface="Calibri"/>
                          <a:ea typeface="Calibri"/>
                          <a:cs typeface="Calibri"/>
                          <a:sym typeface="Calibri"/>
                        </a:rPr>
                        <a:t>2024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85325">
                <a:tc vMerge="1">
                  <a:txBody>
                    <a:bodyPr/>
                    <a:lstStyle/>
                    <a:p>
                      <a:endParaRPr lang="tr-TR"/>
                    </a:p>
                  </a:txBody>
                  <a:tcPr/>
                </a:tc>
                <a:tc vMerge="1">
                  <a:txBody>
                    <a:bodyPr/>
                    <a:lstStyle/>
                    <a:p>
                      <a:endParaRPr lang="tr-TR"/>
                    </a:p>
                  </a:txBody>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HEDEF</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GERÇEKLEŞEN</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latin typeface="Calibri"/>
                          <a:ea typeface="Calibri"/>
                          <a:cs typeface="Calibri"/>
                          <a:sym typeface="Calibri"/>
                        </a:rPr>
                        <a:t>YÜZDE</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BAŞARI DURUMU</a:t>
                      </a:r>
                      <a:endParaRPr sz="1600" b="1">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r>
              <a:tr h="684000">
                <a:tc>
                  <a:txBody>
                    <a:bodyPr/>
                    <a:lstStyle/>
                    <a:p>
                      <a:pPr marL="0" marR="0" lvl="0" indent="0" algn="l" rtl="0">
                        <a:spcBef>
                          <a:spcPts val="0"/>
                        </a:spcBef>
                        <a:spcAft>
                          <a:spcPts val="0"/>
                        </a:spcAft>
                        <a:buNone/>
                      </a:pPr>
                      <a:r>
                        <a:rPr lang="tr-TR" sz="1600" b="0" i="0">
                          <a:solidFill>
                            <a:schemeClr val="dk1"/>
                          </a:solidFill>
                          <a:latin typeface="Calibri"/>
                          <a:ea typeface="Calibri"/>
                          <a:cs typeface="Calibri"/>
                          <a:sym typeface="Calibri"/>
                        </a:rPr>
                        <a:t>PG 1 - Ulusal İşbirliği Sayısı</a:t>
                      </a:r>
                      <a:endParaRPr sz="1600">
                        <a:solidFill>
                          <a:schemeClr val="dk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84000">
                <a:tc>
                  <a:txBody>
                    <a:bodyPr/>
                    <a:lstStyle/>
                    <a:p>
                      <a:pPr marL="85725" marR="0" lvl="0" indent="0" algn="l" rtl="0">
                        <a:spcBef>
                          <a:spcPts val="0"/>
                        </a:spcBef>
                        <a:spcAft>
                          <a:spcPts val="0"/>
                        </a:spcAft>
                        <a:buNone/>
                      </a:pPr>
                      <a:r>
                        <a:rPr lang="tr-TR" sz="1600" b="0" i="0">
                          <a:solidFill>
                            <a:schemeClr val="dk1"/>
                          </a:solidFill>
                          <a:latin typeface="Calibri"/>
                          <a:ea typeface="Calibri"/>
                          <a:cs typeface="Calibri"/>
                          <a:sym typeface="Calibri"/>
                        </a:rPr>
                        <a:t>PG 2 - Uluslararası İş Birliği Sayısı</a:t>
                      </a:r>
                      <a:endParaRPr sz="1600">
                        <a:solidFill>
                          <a:schemeClr val="dk1"/>
                        </a:solidFill>
                        <a:latin typeface="Calibri"/>
                        <a:ea typeface="Calibri"/>
                        <a:cs typeface="Calibri"/>
                        <a:sym typeface="Calibri"/>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dirty="0" smtClean="0">
                          <a:latin typeface="Calibri"/>
                          <a:ea typeface="Calibri"/>
                          <a:cs typeface="Calibri"/>
                          <a:sym typeface="Calibri"/>
                        </a:rPr>
                        <a:t>-</a:t>
                      </a:r>
                      <a:endParaRPr sz="16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84000">
                <a:tc>
                  <a:txBody>
                    <a:bodyPr/>
                    <a:lstStyle/>
                    <a:p>
                      <a:pPr marL="85725" marR="0" lvl="0" indent="0" algn="l" rtl="0">
                        <a:spcBef>
                          <a:spcPts val="0"/>
                        </a:spcBef>
                        <a:spcAft>
                          <a:spcPts val="0"/>
                        </a:spcAft>
                        <a:buNone/>
                      </a:pPr>
                      <a:r>
                        <a:rPr lang="tr-TR" sz="1600">
                          <a:solidFill>
                            <a:schemeClr val="dk1"/>
                          </a:solidFill>
                          <a:latin typeface="Calibri"/>
                          <a:ea typeface="Calibri"/>
                          <a:cs typeface="Calibri"/>
                          <a:sym typeface="Calibri"/>
                        </a:rPr>
                        <a:t>PG 3 - Danışma kurulları ile gerçekleştirilen faaliyet sayısı </a:t>
                      </a:r>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800"/>
                        <a:t>PG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1</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2</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200</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tr-TR" sz="1600"/>
                        <a:t>Aşırı Pozitif Sapma</a:t>
                      </a:r>
                      <a:endParaRPr sz="16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9"/>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Calibri"/>
              <a:buNone/>
            </a:pPr>
            <a:r>
              <a:rPr lang="tr-TR"/>
              <a:t>SONUÇ VE ÖNERİLER </a:t>
            </a:r>
            <a:endParaRPr/>
          </a:p>
        </p:txBody>
      </p:sp>
      <p:graphicFrame>
        <p:nvGraphicFramePr>
          <p:cNvPr id="203" name="Google Shape;203;p19"/>
          <p:cNvGraphicFramePr/>
          <p:nvPr>
            <p:extLst>
              <p:ext uri="{D42A27DB-BD31-4B8C-83A1-F6EECF244321}">
                <p14:modId xmlns:p14="http://schemas.microsoft.com/office/powerpoint/2010/main" val="2901551389"/>
              </p:ext>
            </p:extLst>
          </p:nvPr>
        </p:nvGraphicFramePr>
        <p:xfrm>
          <a:off x="1224000" y="1276315"/>
          <a:ext cx="10231450" cy="4984636"/>
        </p:xfrm>
        <a:graphic>
          <a:graphicData uri="http://schemas.openxmlformats.org/drawingml/2006/table">
            <a:tbl>
              <a:tblPr firstRow="1" bandRow="1">
                <a:noFill/>
                <a:tableStyleId>{BFE803C7-BD0E-4A00-9655-65F4C6227401}</a:tableStyleId>
              </a:tblPr>
              <a:tblGrid>
                <a:gridCol w="3043825"/>
                <a:gridCol w="7187625"/>
              </a:tblGrid>
              <a:tr h="533275">
                <a:tc>
                  <a:txBody>
                    <a:bodyPr/>
                    <a:lstStyle/>
                    <a:p>
                      <a:pPr marL="0" marR="0" lvl="0" indent="0" algn="ctr" rtl="0">
                        <a:spcBef>
                          <a:spcPts val="0"/>
                        </a:spcBef>
                        <a:spcAft>
                          <a:spcPts val="0"/>
                        </a:spcAft>
                        <a:buNone/>
                      </a:pPr>
                      <a:r>
                        <a:rPr lang="tr-TR" sz="1800" b="1">
                          <a:latin typeface="Calibri"/>
                          <a:ea typeface="Calibri"/>
                          <a:cs typeface="Calibri"/>
                          <a:sym typeface="Calibri"/>
                        </a:rPr>
                        <a:t>En Yüksek Hedef</a:t>
                      </a:r>
                      <a:endParaRPr sz="180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DA6"/>
                    </a:solidFill>
                  </a:tcPr>
                </a:tc>
                <a:tc>
                  <a:txBody>
                    <a:bodyPr/>
                    <a:lstStyle/>
                    <a:p>
                      <a:pPr marL="0" marR="0" lvl="0" indent="0" algn="ctr" rtl="0">
                        <a:spcBef>
                          <a:spcPts val="0"/>
                        </a:spcBef>
                        <a:spcAft>
                          <a:spcPts val="0"/>
                        </a:spcAft>
                        <a:buNone/>
                      </a:pPr>
                      <a:r>
                        <a:rPr lang="tr-TR" sz="1800" b="1">
                          <a:solidFill>
                            <a:schemeClr val="lt1"/>
                          </a:solidFill>
                          <a:latin typeface="Calibri"/>
                          <a:ea typeface="Calibri"/>
                          <a:cs typeface="Calibri"/>
                          <a:sym typeface="Calibri"/>
                        </a:rPr>
                        <a:t>Başarının Kaynağı/Sebebi</a:t>
                      </a:r>
                      <a:endParaRPr sz="18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DA6"/>
                    </a:solidFill>
                  </a:tcPr>
                </a:tc>
              </a:tr>
              <a:tr h="763281">
                <a:tc>
                  <a:txBody>
                    <a:bodyPr/>
                    <a:lstStyle/>
                    <a:p>
                      <a:pPr marL="0" lvl="0" indent="0" algn="ctr" rtl="0">
                        <a:spcBef>
                          <a:spcPts val="0"/>
                        </a:spcBef>
                        <a:spcAft>
                          <a:spcPts val="0"/>
                        </a:spcAft>
                        <a:buClr>
                          <a:schemeClr val="dk1"/>
                        </a:buClr>
                        <a:buFont typeface="Arial"/>
                        <a:buNone/>
                      </a:pPr>
                      <a:r>
                        <a:rPr lang="tr-TR" sz="1600">
                          <a:solidFill>
                            <a:srgbClr val="000000"/>
                          </a:solidFill>
                        </a:rPr>
                        <a:t>90 </a:t>
                      </a:r>
                      <a:endParaRPr sz="1600">
                        <a:solidFill>
                          <a:srgbClr val="000000"/>
                        </a:solidFill>
                      </a:endParaRPr>
                    </a:p>
                    <a:p>
                      <a:pPr marL="0" lvl="0" indent="0" algn="ctr" rtl="0">
                        <a:spcBef>
                          <a:spcPts val="0"/>
                        </a:spcBef>
                        <a:spcAft>
                          <a:spcPts val="0"/>
                        </a:spcAft>
                        <a:buClr>
                          <a:schemeClr val="dk1"/>
                        </a:buClr>
                        <a:buFont typeface="Arial"/>
                        <a:buNone/>
                      </a:pPr>
                      <a:r>
                        <a:rPr lang="tr-TR" sz="1600">
                          <a:solidFill>
                            <a:srgbClr val="000000"/>
                          </a:solidFill>
                        </a:rPr>
                        <a:t>(</a:t>
                      </a:r>
                      <a:r>
                        <a:rPr lang="tr-TR" sz="1600"/>
                        <a:t>PG 2 - Bölüm/Program Doluluk Oranları)</a:t>
                      </a:r>
                      <a:endParaRPr sz="1600" i="0" u="none" strike="noStrike">
                        <a:solidFill>
                          <a:srgbClr val="000000"/>
                        </a:solidFill>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7"/>
                    </a:solidFill>
                  </a:tcPr>
                </a:tc>
                <a:tc>
                  <a:txBody>
                    <a:bodyPr/>
                    <a:lstStyle/>
                    <a:p>
                      <a:pPr marL="85725" lvl="0" indent="0" algn="l" rtl="0">
                        <a:spcBef>
                          <a:spcPts val="0"/>
                        </a:spcBef>
                        <a:spcAft>
                          <a:spcPts val="0"/>
                        </a:spcAft>
                        <a:buClr>
                          <a:schemeClr val="dk1"/>
                        </a:buClr>
                        <a:buFont typeface="Arial"/>
                        <a:buNone/>
                      </a:pPr>
                      <a:endParaRPr sz="1800" b="1">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7"/>
                    </a:solidFill>
                  </a:tcPr>
                </a:tc>
              </a:tr>
              <a:tr h="649800">
                <a:tc>
                  <a:txBody>
                    <a:bodyPr/>
                    <a:lstStyle/>
                    <a:p>
                      <a:pPr marL="0" lvl="0" indent="0" algn="ctr" rtl="0">
                        <a:spcBef>
                          <a:spcPts val="0"/>
                        </a:spcBef>
                        <a:spcAft>
                          <a:spcPts val="0"/>
                        </a:spcAft>
                        <a:buNone/>
                      </a:pPr>
                      <a:r>
                        <a:rPr lang="tr-TR" sz="1600" dirty="0"/>
                        <a:t>12</a:t>
                      </a:r>
                      <a:endParaRPr sz="1600" dirty="0"/>
                    </a:p>
                    <a:p>
                      <a:pPr marL="0" lvl="0" indent="0" algn="ctr" rtl="0">
                        <a:spcBef>
                          <a:spcPts val="0"/>
                        </a:spcBef>
                        <a:spcAft>
                          <a:spcPts val="0"/>
                        </a:spcAft>
                        <a:buClr>
                          <a:schemeClr val="dk1"/>
                        </a:buClr>
                        <a:buFont typeface="Arial"/>
                        <a:buNone/>
                      </a:pPr>
                      <a:r>
                        <a:rPr lang="tr-TR" sz="1600" dirty="0"/>
                        <a:t>(</a:t>
                      </a:r>
                      <a:r>
                        <a:rPr lang="tr-TR" sz="1500" dirty="0"/>
                        <a:t>PG 9 - Üniversite öğrencileri destekleme projesi sayısı)</a:t>
                      </a:r>
                      <a:endParaRPr sz="1600" dirty="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c>
                  <a:txBody>
                    <a:bodyPr/>
                    <a:lstStyle/>
                    <a:p>
                      <a:pPr marL="85725" lvl="0" indent="0" algn="l" rtl="0">
                        <a:spcBef>
                          <a:spcPts val="0"/>
                        </a:spcBef>
                        <a:spcAft>
                          <a:spcPts val="0"/>
                        </a:spcAft>
                        <a:buClr>
                          <a:schemeClr val="dk1"/>
                        </a:buClr>
                        <a:buFont typeface="Arial"/>
                        <a:buNone/>
                      </a:pPr>
                      <a:endParaRPr sz="18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r>
              <a:tr h="1479325">
                <a:tc>
                  <a:txBody>
                    <a:bodyPr/>
                    <a:lstStyle/>
                    <a:p>
                      <a:pPr marL="0" lvl="0" indent="0" algn="ctr" rtl="0">
                        <a:spcBef>
                          <a:spcPts val="0"/>
                        </a:spcBef>
                        <a:spcAft>
                          <a:spcPts val="0"/>
                        </a:spcAft>
                        <a:buNone/>
                      </a:pPr>
                      <a:r>
                        <a:rPr lang="tr-TR" sz="1600"/>
                        <a:t>14 </a:t>
                      </a:r>
                      <a:endParaRPr sz="1600"/>
                    </a:p>
                    <a:p>
                      <a:pPr marL="0" lvl="0" indent="0" algn="ctr" rtl="0">
                        <a:spcBef>
                          <a:spcPts val="0"/>
                        </a:spcBef>
                        <a:spcAft>
                          <a:spcPts val="0"/>
                        </a:spcAft>
                        <a:buClr>
                          <a:schemeClr val="dk1"/>
                        </a:buClr>
                        <a:buFont typeface="Arial"/>
                        <a:buNone/>
                      </a:pPr>
                      <a:r>
                        <a:rPr lang="tr-TR" sz="1600"/>
                        <a:t>(</a:t>
                      </a:r>
                      <a:r>
                        <a:rPr lang="tr-TR" sz="1500"/>
                        <a:t>PG 1 - Toplumsal Sorunların Çözülmesine Yönelik Proje ve Faaliyet Sayısı (Sosyal sorumluluk projeleri, STK’lar ile yapılan projeler, konferans, seminer, panel, sergi, defile, gösteri vb. faaliyet sayısı))</a:t>
                      </a:r>
                      <a:endParaRPr sz="160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7"/>
                    </a:solidFill>
                  </a:tcPr>
                </a:tc>
                <a:tc>
                  <a:txBody>
                    <a:bodyPr/>
                    <a:lstStyle/>
                    <a:p>
                      <a:pPr marL="0" lvl="0" indent="0" algn="l" rtl="0">
                        <a:spcBef>
                          <a:spcPts val="0"/>
                        </a:spcBef>
                        <a:spcAft>
                          <a:spcPts val="0"/>
                        </a:spcAft>
                        <a:buClr>
                          <a:schemeClr val="dk1"/>
                        </a:buClr>
                        <a:buFont typeface="Arial"/>
                        <a:buNone/>
                      </a:pPr>
                      <a:endParaRPr sz="18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7"/>
                    </a:solidFill>
                  </a:tcPr>
                </a:tc>
              </a:tr>
              <a:tr h="718925">
                <a:tc>
                  <a:txBody>
                    <a:bodyPr/>
                    <a:lstStyle/>
                    <a:p>
                      <a:pPr marL="0" marR="0" lvl="0" indent="0" algn="ctr" rtl="0">
                        <a:spcBef>
                          <a:spcPts val="0"/>
                        </a:spcBef>
                        <a:spcAft>
                          <a:spcPts val="0"/>
                        </a:spcAft>
                        <a:buNone/>
                      </a:pPr>
                      <a:r>
                        <a:rPr lang="tr-TR" sz="1800"/>
                        <a:t>100</a:t>
                      </a:r>
                      <a:endParaRPr sz="1800"/>
                    </a:p>
                    <a:p>
                      <a:pPr marL="0" marR="0" lvl="0" indent="0" algn="ctr" rtl="0">
                        <a:spcBef>
                          <a:spcPts val="0"/>
                        </a:spcBef>
                        <a:spcAft>
                          <a:spcPts val="0"/>
                        </a:spcAft>
                        <a:buNone/>
                      </a:pPr>
                      <a:r>
                        <a:rPr lang="tr-TR" sz="1800"/>
                        <a:t>(</a:t>
                      </a:r>
                      <a:r>
                        <a:rPr lang="tr-TR" sz="1600"/>
                        <a:t>PG 2 - İdari Hizmetlere Duyulan Memnuniyet Oranı)</a:t>
                      </a:r>
                      <a:endParaRPr sz="180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c>
                  <a:txBody>
                    <a:bodyPr/>
                    <a:lstStyle/>
                    <a:p>
                      <a:pPr marL="85725" lvl="0" indent="0" algn="l" rtl="0">
                        <a:spcBef>
                          <a:spcPts val="0"/>
                        </a:spcBef>
                        <a:spcAft>
                          <a:spcPts val="0"/>
                        </a:spcAft>
                        <a:buClr>
                          <a:schemeClr val="dk1"/>
                        </a:buClr>
                        <a:buFont typeface="Arial"/>
                        <a:buNone/>
                      </a:pPr>
                      <a:endParaRPr sz="18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r>
              <a:tr h="533275">
                <a:tc>
                  <a:txBody>
                    <a:bodyPr/>
                    <a:lstStyle/>
                    <a:p>
                      <a:pPr marL="0" marR="0" lvl="0" indent="0" algn="ctr" rtl="0">
                        <a:spcBef>
                          <a:spcPts val="0"/>
                        </a:spcBef>
                        <a:spcAft>
                          <a:spcPts val="0"/>
                        </a:spcAft>
                        <a:buNone/>
                      </a:pPr>
                      <a:r>
                        <a:rPr lang="tr-TR" sz="1800"/>
                        <a:t>95</a:t>
                      </a:r>
                      <a:endParaRPr sz="1800"/>
                    </a:p>
                    <a:p>
                      <a:pPr marL="0" marR="0" lvl="0" indent="0" algn="ctr" rtl="0">
                        <a:spcBef>
                          <a:spcPts val="0"/>
                        </a:spcBef>
                        <a:spcAft>
                          <a:spcPts val="0"/>
                        </a:spcAft>
                        <a:buNone/>
                      </a:pPr>
                      <a:r>
                        <a:rPr lang="tr-TR" sz="1800"/>
                        <a:t>(</a:t>
                      </a:r>
                      <a:r>
                        <a:rPr lang="tr-TR" sz="1600"/>
                        <a:t>PG 1 - Çalışan Memnuniyet Oranı)</a:t>
                      </a:r>
                      <a:endParaRPr sz="180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7"/>
                    </a:solidFill>
                  </a:tcPr>
                </a:tc>
                <a:tc>
                  <a:txBody>
                    <a:bodyPr/>
                    <a:lstStyle/>
                    <a:p>
                      <a:pPr marL="0" lvl="0" indent="0" algn="l" rtl="0">
                        <a:spcBef>
                          <a:spcPts val="0"/>
                        </a:spcBef>
                        <a:spcAft>
                          <a:spcPts val="0"/>
                        </a:spcAft>
                        <a:buClr>
                          <a:schemeClr val="dk1"/>
                        </a:buClr>
                        <a:buFont typeface="Arial"/>
                        <a:buNone/>
                      </a:pPr>
                      <a:endParaRPr sz="1800"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7"/>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0"/>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Calibri"/>
              <a:buNone/>
            </a:pPr>
            <a:r>
              <a:rPr lang="tr-TR"/>
              <a:t>SONUÇ VE ÖNERİLER </a:t>
            </a:r>
            <a:endParaRPr/>
          </a:p>
        </p:txBody>
      </p:sp>
      <p:graphicFrame>
        <p:nvGraphicFramePr>
          <p:cNvPr id="209" name="Google Shape;209;p20"/>
          <p:cNvGraphicFramePr/>
          <p:nvPr/>
        </p:nvGraphicFramePr>
        <p:xfrm>
          <a:off x="1245325" y="1297615"/>
          <a:ext cx="10071475" cy="4966850"/>
        </p:xfrm>
        <a:graphic>
          <a:graphicData uri="http://schemas.openxmlformats.org/drawingml/2006/table">
            <a:tbl>
              <a:tblPr firstRow="1" bandRow="1">
                <a:noFill/>
                <a:tableStyleId>{BFE803C7-BD0E-4A00-9655-65F4C6227401}</a:tableStyleId>
              </a:tblPr>
              <a:tblGrid>
                <a:gridCol w="2996225"/>
                <a:gridCol w="7075250"/>
              </a:tblGrid>
              <a:tr h="742325">
                <a:tc>
                  <a:txBody>
                    <a:bodyPr/>
                    <a:lstStyle/>
                    <a:p>
                      <a:pPr marL="0" marR="0" lvl="0" indent="0" algn="ctr" rtl="0">
                        <a:spcBef>
                          <a:spcPts val="0"/>
                        </a:spcBef>
                        <a:spcAft>
                          <a:spcPts val="0"/>
                        </a:spcAft>
                        <a:buNone/>
                      </a:pPr>
                      <a:r>
                        <a:rPr lang="tr-TR" sz="1800" b="1">
                          <a:latin typeface="Calibri"/>
                          <a:ea typeface="Calibri"/>
                          <a:cs typeface="Calibri"/>
                          <a:sym typeface="Calibri"/>
                        </a:rPr>
                        <a:t>En Düşük Hedef</a:t>
                      </a:r>
                      <a:endParaRPr sz="180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DA6"/>
                    </a:solidFill>
                  </a:tcPr>
                </a:tc>
                <a:tc>
                  <a:txBody>
                    <a:bodyPr/>
                    <a:lstStyle/>
                    <a:p>
                      <a:pPr marL="0" marR="0" lvl="0" indent="0" algn="ctr" rtl="0">
                        <a:spcBef>
                          <a:spcPts val="0"/>
                        </a:spcBef>
                        <a:spcAft>
                          <a:spcPts val="0"/>
                        </a:spcAft>
                        <a:buNone/>
                      </a:pPr>
                      <a:r>
                        <a:rPr lang="tr-TR" sz="1800" b="1">
                          <a:solidFill>
                            <a:schemeClr val="lt1"/>
                          </a:solidFill>
                          <a:latin typeface="Calibri"/>
                          <a:ea typeface="Calibri"/>
                          <a:cs typeface="Calibri"/>
                          <a:sym typeface="Calibri"/>
                        </a:rPr>
                        <a:t>Planlanan İyileştirmenin Açıklaması</a:t>
                      </a:r>
                      <a:endParaRPr sz="18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DA6"/>
                    </a:solidFill>
                  </a:tcPr>
                </a:tc>
              </a:tr>
              <a:tr h="764000">
                <a:tc>
                  <a:txBody>
                    <a:bodyPr/>
                    <a:lstStyle/>
                    <a:p>
                      <a:pPr marL="0" marR="0" lvl="0" indent="0" algn="ctr" rtl="0">
                        <a:spcBef>
                          <a:spcPts val="0"/>
                        </a:spcBef>
                        <a:spcAft>
                          <a:spcPts val="0"/>
                        </a:spcAft>
                        <a:buNone/>
                      </a:pPr>
                      <a:r>
                        <a:rPr lang="tr-TR" sz="1600">
                          <a:solidFill>
                            <a:srgbClr val="000000"/>
                          </a:solidFill>
                        </a:rPr>
                        <a:t>0</a:t>
                      </a:r>
                      <a:endParaRPr sz="1600">
                        <a:solidFill>
                          <a:srgbClr val="000000"/>
                        </a:solidFill>
                      </a:endParaRPr>
                    </a:p>
                    <a:p>
                      <a:pPr marL="0" marR="0" lvl="0" indent="0" algn="ctr" rtl="0">
                        <a:spcBef>
                          <a:spcPts val="0"/>
                        </a:spcBef>
                        <a:spcAft>
                          <a:spcPts val="0"/>
                        </a:spcAft>
                        <a:buNone/>
                      </a:pPr>
                      <a:r>
                        <a:rPr lang="tr-TR" sz="1600">
                          <a:solidFill>
                            <a:srgbClr val="000000"/>
                          </a:solidFill>
                        </a:rPr>
                        <a:t>(</a:t>
                      </a:r>
                      <a:r>
                        <a:rPr lang="tr-TR" sz="1600"/>
                        <a:t>PG 1 - Akredite Olan Program Sayısı)</a:t>
                      </a:r>
                      <a:endParaRPr sz="1600">
                        <a:solidFill>
                          <a:srgbClr val="000000"/>
                        </a:solidFill>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7"/>
                    </a:solidFill>
                  </a:tcPr>
                </a:tc>
                <a:tc>
                  <a:txBody>
                    <a:bodyPr/>
                    <a:lstStyle/>
                    <a:p>
                      <a:pPr marL="0" lvl="0" indent="0" algn="l" rtl="0">
                        <a:spcBef>
                          <a:spcPts val="0"/>
                        </a:spcBef>
                        <a:spcAft>
                          <a:spcPts val="0"/>
                        </a:spcAft>
                        <a:buClr>
                          <a:schemeClr val="dk1"/>
                        </a:buClr>
                        <a:buFont typeface="Arial"/>
                        <a:buNone/>
                      </a:pPr>
                      <a:endParaRPr sz="1800" b="1">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7"/>
                    </a:solidFill>
                  </a:tcPr>
                </a:tc>
              </a:tr>
              <a:tr h="742325">
                <a:tc>
                  <a:txBody>
                    <a:bodyPr/>
                    <a:lstStyle/>
                    <a:p>
                      <a:pPr marL="0" marR="0" lvl="0" indent="0" algn="ctr" rtl="0">
                        <a:spcBef>
                          <a:spcPts val="0"/>
                        </a:spcBef>
                        <a:spcAft>
                          <a:spcPts val="0"/>
                        </a:spcAft>
                        <a:buNone/>
                      </a:pPr>
                      <a:r>
                        <a:rPr lang="tr-TR" sz="1600"/>
                        <a:t>0</a:t>
                      </a:r>
                      <a:endParaRPr sz="1600"/>
                    </a:p>
                    <a:p>
                      <a:pPr marL="0" marR="0" lvl="0" indent="0" algn="ctr" rtl="0">
                        <a:spcBef>
                          <a:spcPts val="0"/>
                        </a:spcBef>
                        <a:spcAft>
                          <a:spcPts val="0"/>
                        </a:spcAft>
                        <a:buNone/>
                      </a:pPr>
                      <a:r>
                        <a:rPr lang="tr-TR" sz="1600"/>
                        <a:t>(</a:t>
                      </a:r>
                      <a:r>
                        <a:rPr lang="tr-TR" sz="1500"/>
                        <a:t>PG 6 - Q1 Yayın Sayısı )</a:t>
                      </a:r>
                      <a:endParaRPr sz="160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c>
                  <a:txBody>
                    <a:bodyPr/>
                    <a:lstStyle/>
                    <a:p>
                      <a:pPr marL="0" lvl="0" indent="0" algn="l" rtl="0">
                        <a:spcBef>
                          <a:spcPts val="0"/>
                        </a:spcBef>
                        <a:spcAft>
                          <a:spcPts val="0"/>
                        </a:spcAft>
                        <a:buClr>
                          <a:schemeClr val="dk1"/>
                        </a:buClr>
                        <a:buFont typeface="Arial"/>
                        <a:buNone/>
                      </a:pPr>
                      <a:endParaRPr sz="18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r>
              <a:tr h="801325">
                <a:tc>
                  <a:txBody>
                    <a:bodyPr/>
                    <a:lstStyle/>
                    <a:p>
                      <a:pPr marL="0" marR="0" lvl="0" indent="0" algn="ctr" rtl="0">
                        <a:spcBef>
                          <a:spcPts val="0"/>
                        </a:spcBef>
                        <a:spcAft>
                          <a:spcPts val="0"/>
                        </a:spcAft>
                        <a:buNone/>
                      </a:pPr>
                      <a:r>
                        <a:rPr lang="tr-TR" sz="1800"/>
                        <a:t>0</a:t>
                      </a:r>
                      <a:endParaRPr sz="1800"/>
                    </a:p>
                    <a:p>
                      <a:pPr marL="0" marR="0" lvl="0" indent="0" algn="ctr" rtl="0">
                        <a:spcBef>
                          <a:spcPts val="0"/>
                        </a:spcBef>
                        <a:spcAft>
                          <a:spcPts val="0"/>
                        </a:spcAft>
                        <a:buNone/>
                      </a:pPr>
                      <a:r>
                        <a:rPr lang="tr-TR" sz="1800"/>
                        <a:t>(</a:t>
                      </a:r>
                      <a:r>
                        <a:rPr lang="tr-TR" sz="1500"/>
                        <a:t>PG 2 - Sosyal, kültürel ve sportif faaliyet sayısı )</a:t>
                      </a:r>
                      <a:endParaRPr sz="180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7"/>
                    </a:solidFill>
                  </a:tcPr>
                </a:tc>
                <a:tc>
                  <a:txBody>
                    <a:bodyPr/>
                    <a:lstStyle/>
                    <a:p>
                      <a:pPr marL="0" lvl="0" indent="0" algn="l" rtl="0">
                        <a:spcBef>
                          <a:spcPts val="0"/>
                        </a:spcBef>
                        <a:spcAft>
                          <a:spcPts val="0"/>
                        </a:spcAft>
                        <a:buClr>
                          <a:schemeClr val="dk1"/>
                        </a:buClr>
                        <a:buFont typeface="Arial"/>
                        <a:buNone/>
                      </a:pPr>
                      <a:endParaRPr sz="18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7"/>
                    </a:solidFill>
                  </a:tcPr>
                </a:tc>
              </a:tr>
              <a:tr h="1068425">
                <a:tc>
                  <a:txBody>
                    <a:bodyPr/>
                    <a:lstStyle/>
                    <a:p>
                      <a:pPr marL="0" marR="0" lvl="0" indent="0" algn="ctr" rtl="0">
                        <a:spcBef>
                          <a:spcPts val="0"/>
                        </a:spcBef>
                        <a:spcAft>
                          <a:spcPts val="0"/>
                        </a:spcAft>
                        <a:buNone/>
                      </a:pPr>
                      <a:r>
                        <a:rPr lang="tr-TR" sz="1800"/>
                        <a:t>0</a:t>
                      </a:r>
                      <a:endParaRPr sz="1800"/>
                    </a:p>
                    <a:p>
                      <a:pPr marL="0" marR="0" lvl="0" indent="0" algn="ctr" rtl="0">
                        <a:spcBef>
                          <a:spcPts val="0"/>
                        </a:spcBef>
                        <a:spcAft>
                          <a:spcPts val="0"/>
                        </a:spcAft>
                        <a:buNone/>
                      </a:pPr>
                      <a:r>
                        <a:rPr lang="tr-TR" sz="1800"/>
                        <a:t>(</a:t>
                      </a:r>
                      <a:r>
                        <a:rPr lang="tr-TR" sz="1600"/>
                        <a:t>PG 3 - Personelin gelişimini sağlamaya yönelik hizmet içi eğitim sayısı )</a:t>
                      </a:r>
                      <a:endParaRPr sz="180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c>
                  <a:txBody>
                    <a:bodyPr/>
                    <a:lstStyle/>
                    <a:p>
                      <a:pPr marL="85725" lvl="0" indent="0" algn="l" rtl="0">
                        <a:spcBef>
                          <a:spcPts val="0"/>
                        </a:spcBef>
                        <a:spcAft>
                          <a:spcPts val="0"/>
                        </a:spcAft>
                        <a:buClr>
                          <a:schemeClr val="dk1"/>
                        </a:buClr>
                        <a:buFont typeface="Arial"/>
                        <a:buNone/>
                      </a:pPr>
                      <a:endParaRPr sz="18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r>
              <a:tr h="848450">
                <a:tc>
                  <a:txBody>
                    <a:bodyPr/>
                    <a:lstStyle/>
                    <a:p>
                      <a:pPr marL="0" marR="0" lvl="0" indent="0" algn="ctr" rtl="0">
                        <a:spcBef>
                          <a:spcPts val="0"/>
                        </a:spcBef>
                        <a:spcAft>
                          <a:spcPts val="0"/>
                        </a:spcAft>
                        <a:buNone/>
                      </a:pPr>
                      <a:r>
                        <a:rPr lang="tr-TR" sz="1800"/>
                        <a:t>0</a:t>
                      </a:r>
                      <a:endParaRPr sz="1800"/>
                    </a:p>
                    <a:p>
                      <a:pPr marL="0" marR="0" lvl="0" indent="0" algn="ctr" rtl="0">
                        <a:spcBef>
                          <a:spcPts val="0"/>
                        </a:spcBef>
                        <a:spcAft>
                          <a:spcPts val="0"/>
                        </a:spcAft>
                        <a:buNone/>
                      </a:pPr>
                      <a:r>
                        <a:rPr lang="tr-TR" sz="1800"/>
                        <a:t>(PG 2 - Uluslararası İş Birliği Sayısı)</a:t>
                      </a:r>
                      <a:endParaRPr sz="180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7"/>
                    </a:solidFill>
                  </a:tcPr>
                </a:tc>
                <a:tc>
                  <a:txBody>
                    <a:bodyPr/>
                    <a:lstStyle/>
                    <a:p>
                      <a:pPr marL="85725" lvl="0" indent="0" algn="l" rtl="0">
                        <a:spcBef>
                          <a:spcPts val="0"/>
                        </a:spcBef>
                        <a:spcAft>
                          <a:spcPts val="0"/>
                        </a:spcAft>
                        <a:buClr>
                          <a:schemeClr val="dk1"/>
                        </a:buClr>
                        <a:buFont typeface="Arial"/>
                        <a:buNone/>
                      </a:pPr>
                      <a:endParaRPr sz="18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7"/>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1"/>
          <p:cNvSpPr txBox="1">
            <a:spLocks noGrp="1"/>
          </p:cNvSpPr>
          <p:nvPr>
            <p:ph type="title"/>
          </p:nvPr>
        </p:nvSpPr>
        <p:spPr>
          <a:xfrm>
            <a:off x="831851" y="1709746"/>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Calibri"/>
              <a:buNone/>
            </a:pPr>
            <a:r>
              <a:rPr lang="tr-TR" b="1"/>
              <a:t>FAALİYETLER</a:t>
            </a:r>
            <a:endParaRPr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2"/>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tr-TR"/>
              <a:t>GERÇEKLEŞTİRİLEN FAALİYETLER</a:t>
            </a:r>
            <a:endParaRPr/>
          </a:p>
        </p:txBody>
      </p:sp>
      <p:pic>
        <p:nvPicPr>
          <p:cNvPr id="220" name="Google Shape;220;p22"/>
          <p:cNvPicPr preferRelativeResize="0"/>
          <p:nvPr/>
        </p:nvPicPr>
        <p:blipFill>
          <a:blip r:embed="rId3">
            <a:alphaModFix/>
          </a:blip>
          <a:stretch>
            <a:fillRect/>
          </a:stretch>
        </p:blipFill>
        <p:spPr>
          <a:xfrm>
            <a:off x="288529" y="1081997"/>
            <a:ext cx="11588851" cy="5361250"/>
          </a:xfrm>
          <a:prstGeom prst="rect">
            <a:avLst/>
          </a:prstGeom>
          <a:noFill/>
          <a:ln>
            <a:noFill/>
          </a:ln>
        </p:spPr>
      </p:pic>
      <p:sp>
        <p:nvSpPr>
          <p:cNvPr id="221" name="Google Shape;221;p22"/>
          <p:cNvSpPr txBox="1"/>
          <p:nvPr/>
        </p:nvSpPr>
        <p:spPr>
          <a:xfrm>
            <a:off x="1489925" y="5749975"/>
            <a:ext cx="8856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tr-TR"/>
              <a:t>ÖRNEK FAALİYET GÖRSELLERİ </a:t>
            </a:r>
            <a:endParaRPr/>
          </a:p>
        </p:txBody>
      </p:sp>
      <p:pic>
        <p:nvPicPr>
          <p:cNvPr id="228" name="Google Shape;228;p24"/>
          <p:cNvPicPr preferRelativeResize="0"/>
          <p:nvPr/>
        </p:nvPicPr>
        <p:blipFill>
          <a:blip r:embed="rId3">
            <a:alphaModFix/>
          </a:blip>
          <a:stretch>
            <a:fillRect/>
          </a:stretch>
        </p:blipFill>
        <p:spPr>
          <a:xfrm>
            <a:off x="80850" y="1043494"/>
            <a:ext cx="11887200" cy="52564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Calibri"/>
              <a:buNone/>
            </a:pPr>
            <a:r>
              <a:rPr lang="tr-TR"/>
              <a:t> 2024 YILI STRATEJİ BAZLI PERFORMANS GRAFİĞİ</a:t>
            </a:r>
            <a:endParaRPr/>
          </a:p>
        </p:txBody>
      </p:sp>
      <p:pic>
        <p:nvPicPr>
          <p:cNvPr id="98" name="Google Shape;98;p3"/>
          <p:cNvPicPr preferRelativeResize="0"/>
          <p:nvPr/>
        </p:nvPicPr>
        <p:blipFill>
          <a:blip r:embed="rId3">
            <a:alphaModFix/>
          </a:blip>
          <a:stretch>
            <a:fillRect/>
          </a:stretch>
        </p:blipFill>
        <p:spPr>
          <a:xfrm>
            <a:off x="623454" y="1629390"/>
            <a:ext cx="10413301" cy="425677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5"/>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tr-TR"/>
              <a:t>DANIŞMA KURULU</a:t>
            </a:r>
            <a:endParaRPr/>
          </a:p>
        </p:txBody>
      </p:sp>
      <p:graphicFrame>
        <p:nvGraphicFramePr>
          <p:cNvPr id="234" name="Google Shape;234;p25"/>
          <p:cNvGraphicFramePr/>
          <p:nvPr/>
        </p:nvGraphicFramePr>
        <p:xfrm>
          <a:off x="2277690" y="1034906"/>
          <a:ext cx="7230825" cy="5706940"/>
        </p:xfrm>
        <a:graphic>
          <a:graphicData uri="http://schemas.openxmlformats.org/drawingml/2006/table">
            <a:tbl>
              <a:tblPr firstRow="1" bandRow="1">
                <a:noFill/>
                <a:tableStyleId>{A64C9D70-3DEF-482E-AF0C-FEA40EEAADCB}</a:tableStyleId>
              </a:tblPr>
              <a:tblGrid>
                <a:gridCol w="3618775"/>
                <a:gridCol w="3612050"/>
              </a:tblGrid>
              <a:tr h="325900">
                <a:tc>
                  <a:txBody>
                    <a:bodyPr/>
                    <a:lstStyle/>
                    <a:p>
                      <a:pPr marL="0" marR="0" lvl="0" indent="0" algn="ctr" rtl="0">
                        <a:spcBef>
                          <a:spcPts val="0"/>
                        </a:spcBef>
                        <a:spcAft>
                          <a:spcPts val="0"/>
                        </a:spcAft>
                        <a:buNone/>
                      </a:pPr>
                      <a:r>
                        <a:rPr lang="tr-TR" sz="1600"/>
                        <a:t>AD-SOYAD</a:t>
                      </a:r>
                      <a:endParaRPr sz="1200"/>
                    </a:p>
                  </a:txBody>
                  <a:tcPr marL="91450" marR="91450" marT="45725" marB="45725">
                    <a:solidFill>
                      <a:srgbClr val="003DA6"/>
                    </a:solidFill>
                  </a:tcPr>
                </a:tc>
                <a:tc>
                  <a:txBody>
                    <a:bodyPr/>
                    <a:lstStyle/>
                    <a:p>
                      <a:pPr marL="0" marR="0" lvl="0" indent="0" algn="ctr" rtl="0">
                        <a:spcBef>
                          <a:spcPts val="0"/>
                        </a:spcBef>
                        <a:spcAft>
                          <a:spcPts val="0"/>
                        </a:spcAft>
                        <a:buNone/>
                      </a:pPr>
                      <a:r>
                        <a:rPr lang="tr-TR" sz="1600"/>
                        <a:t>KURUM</a:t>
                      </a:r>
                      <a:endParaRPr sz="1200"/>
                    </a:p>
                  </a:txBody>
                  <a:tcPr marL="91450" marR="91450" marT="45725" marB="45725">
                    <a:solidFill>
                      <a:srgbClr val="003DA6"/>
                    </a:solidFill>
                  </a:tcPr>
                </a:tc>
              </a:tr>
              <a:tr h="325875">
                <a:tc>
                  <a:txBody>
                    <a:bodyPr/>
                    <a:lstStyle/>
                    <a:p>
                      <a:pPr marL="0" marR="0" lvl="0" indent="0" algn="ctr" rtl="0">
                        <a:lnSpc>
                          <a:spcPct val="115000"/>
                        </a:lnSpc>
                        <a:spcBef>
                          <a:spcPts val="0"/>
                        </a:spcBef>
                        <a:spcAft>
                          <a:spcPts val="800"/>
                        </a:spcAft>
                        <a:buNone/>
                      </a:pPr>
                      <a:r>
                        <a:rPr lang="tr-TR" sz="1000" b="1"/>
                        <a:t>Dr. Öğr. Üyesi Gökhan ATALI</a:t>
                      </a:r>
                      <a:endParaRPr sz="1000" b="1"/>
                    </a:p>
                  </a:txBody>
                  <a:tcPr marL="91425" marR="91425" marT="91425" marB="91425"/>
                </a:tc>
                <a:tc>
                  <a:txBody>
                    <a:bodyPr/>
                    <a:lstStyle/>
                    <a:p>
                      <a:pPr marL="0" marR="0" lvl="0" indent="0" algn="ctr" rtl="0">
                        <a:lnSpc>
                          <a:spcPct val="115000"/>
                        </a:lnSpc>
                        <a:spcBef>
                          <a:spcPts val="0"/>
                        </a:spcBef>
                        <a:spcAft>
                          <a:spcPts val="800"/>
                        </a:spcAft>
                        <a:buNone/>
                      </a:pPr>
                      <a:r>
                        <a:rPr lang="tr-TR" sz="1000" b="1"/>
                        <a:t>Bilişim Teknolojileri MYO Müdürü</a:t>
                      </a:r>
                      <a:endParaRPr sz="1000" b="1"/>
                    </a:p>
                  </a:txBody>
                  <a:tcPr marL="91425" marR="91425" marT="91425" marB="91425"/>
                </a:tc>
              </a:tr>
              <a:tr h="325875">
                <a:tc>
                  <a:txBody>
                    <a:bodyPr/>
                    <a:lstStyle/>
                    <a:p>
                      <a:pPr marL="0" marR="0" lvl="0" indent="0" algn="ctr" rtl="0">
                        <a:lnSpc>
                          <a:spcPct val="115000"/>
                        </a:lnSpc>
                        <a:spcBef>
                          <a:spcPts val="0"/>
                        </a:spcBef>
                        <a:spcAft>
                          <a:spcPts val="800"/>
                        </a:spcAft>
                        <a:buNone/>
                      </a:pPr>
                      <a:r>
                        <a:rPr lang="tr-TR" sz="1000" b="1"/>
                        <a:t>Öğr. Gör. Ahmet Selim ÖVER</a:t>
                      </a:r>
                      <a:endParaRPr sz="1000" b="1"/>
                    </a:p>
                  </a:txBody>
                  <a:tcPr marL="91425" marR="91425" marT="91425" marB="91425"/>
                </a:tc>
                <a:tc>
                  <a:txBody>
                    <a:bodyPr/>
                    <a:lstStyle/>
                    <a:p>
                      <a:pPr marL="0" marR="0" lvl="0" indent="0" algn="ctr" rtl="0">
                        <a:lnSpc>
                          <a:spcPct val="115000"/>
                        </a:lnSpc>
                        <a:spcBef>
                          <a:spcPts val="0"/>
                        </a:spcBef>
                        <a:spcAft>
                          <a:spcPts val="800"/>
                        </a:spcAft>
                        <a:buNone/>
                      </a:pPr>
                      <a:r>
                        <a:rPr lang="tr-TR" sz="1000" b="1"/>
                        <a:t>Bilişim Teknolojileri MYO Müdür. Yrd.</a:t>
                      </a:r>
                      <a:endParaRPr sz="1000" b="1"/>
                    </a:p>
                  </a:txBody>
                  <a:tcPr marL="91425" marR="91425" marT="91425" marB="91425"/>
                </a:tc>
              </a:tr>
              <a:tr h="325875">
                <a:tc>
                  <a:txBody>
                    <a:bodyPr/>
                    <a:lstStyle/>
                    <a:p>
                      <a:pPr marL="0" marR="0" lvl="0" indent="0" algn="ctr" rtl="0">
                        <a:lnSpc>
                          <a:spcPct val="115000"/>
                        </a:lnSpc>
                        <a:spcBef>
                          <a:spcPts val="0"/>
                        </a:spcBef>
                        <a:spcAft>
                          <a:spcPts val="800"/>
                        </a:spcAft>
                        <a:buNone/>
                      </a:pPr>
                      <a:r>
                        <a:rPr lang="tr-TR" sz="1000" b="1"/>
                        <a:t>Öğr. Gör. Gözde SOFUOĞLU BİLMEZ</a:t>
                      </a:r>
                      <a:endParaRPr sz="1000" b="1"/>
                    </a:p>
                  </a:txBody>
                  <a:tcPr marL="91425" marR="91425" marT="91425" marB="91425"/>
                </a:tc>
                <a:tc>
                  <a:txBody>
                    <a:bodyPr/>
                    <a:lstStyle/>
                    <a:p>
                      <a:pPr marL="0" marR="0" lvl="0" indent="0" algn="ctr" rtl="0">
                        <a:lnSpc>
                          <a:spcPct val="115000"/>
                        </a:lnSpc>
                        <a:spcBef>
                          <a:spcPts val="0"/>
                        </a:spcBef>
                        <a:spcAft>
                          <a:spcPts val="800"/>
                        </a:spcAft>
                        <a:buNone/>
                      </a:pPr>
                      <a:r>
                        <a:rPr lang="tr-TR" sz="1000" b="1"/>
                        <a:t>Bilişim Teknolojileri MYO Müdür. Yrd.</a:t>
                      </a:r>
                      <a:endParaRPr sz="1000" b="1"/>
                    </a:p>
                  </a:txBody>
                  <a:tcPr marL="91425" marR="91425" marT="91425" marB="91425"/>
                </a:tc>
              </a:tr>
              <a:tr h="325875">
                <a:tc>
                  <a:txBody>
                    <a:bodyPr/>
                    <a:lstStyle/>
                    <a:p>
                      <a:pPr marL="0" marR="0" lvl="0" indent="0" algn="ctr" rtl="0">
                        <a:lnSpc>
                          <a:spcPct val="115000"/>
                        </a:lnSpc>
                        <a:spcBef>
                          <a:spcPts val="0"/>
                        </a:spcBef>
                        <a:spcAft>
                          <a:spcPts val="800"/>
                        </a:spcAft>
                        <a:buNone/>
                      </a:pPr>
                      <a:r>
                        <a:rPr lang="tr-TR" sz="1000" b="1"/>
                        <a:t>Fahrettin DEMİRCİ</a:t>
                      </a:r>
                      <a:endParaRPr sz="1000" b="1"/>
                    </a:p>
                  </a:txBody>
                  <a:tcPr marL="91425" marR="91425" marT="91425" marB="91425"/>
                </a:tc>
                <a:tc>
                  <a:txBody>
                    <a:bodyPr/>
                    <a:lstStyle/>
                    <a:p>
                      <a:pPr marL="0" marR="0" lvl="0" indent="0" algn="ctr" rtl="0">
                        <a:lnSpc>
                          <a:spcPct val="115000"/>
                        </a:lnSpc>
                        <a:spcBef>
                          <a:spcPts val="0"/>
                        </a:spcBef>
                        <a:spcAft>
                          <a:spcPts val="800"/>
                        </a:spcAft>
                        <a:buNone/>
                      </a:pPr>
                      <a:r>
                        <a:rPr lang="tr-TR" sz="1000" b="1"/>
                        <a:t>Bilişim Teknolojileri MYO Sekreteri</a:t>
                      </a:r>
                      <a:endParaRPr sz="1000" b="1"/>
                    </a:p>
                  </a:txBody>
                  <a:tcPr marL="91425" marR="91425" marT="91425" marB="91425"/>
                </a:tc>
              </a:tr>
              <a:tr h="325875">
                <a:tc>
                  <a:txBody>
                    <a:bodyPr/>
                    <a:lstStyle/>
                    <a:p>
                      <a:pPr marL="0" marR="0" lvl="0" indent="0" algn="ctr" rtl="0">
                        <a:lnSpc>
                          <a:spcPct val="115000"/>
                        </a:lnSpc>
                        <a:spcBef>
                          <a:spcPts val="0"/>
                        </a:spcBef>
                        <a:spcAft>
                          <a:spcPts val="800"/>
                        </a:spcAft>
                        <a:buNone/>
                      </a:pPr>
                      <a:r>
                        <a:rPr lang="tr-TR" sz="1000" b="1"/>
                        <a:t>Zeliha KARADAYI</a:t>
                      </a:r>
                      <a:endParaRPr sz="1000" b="1"/>
                    </a:p>
                  </a:txBody>
                  <a:tcPr marL="91425" marR="91425" marT="91425" marB="91425"/>
                </a:tc>
                <a:tc>
                  <a:txBody>
                    <a:bodyPr/>
                    <a:lstStyle/>
                    <a:p>
                      <a:pPr marL="0" marR="0" lvl="0" indent="0" algn="ctr" rtl="0">
                        <a:lnSpc>
                          <a:spcPct val="115000"/>
                        </a:lnSpc>
                        <a:spcBef>
                          <a:spcPts val="0"/>
                        </a:spcBef>
                        <a:spcAft>
                          <a:spcPts val="800"/>
                        </a:spcAft>
                        <a:buNone/>
                      </a:pPr>
                      <a:r>
                        <a:rPr lang="tr-TR" sz="1000" b="1"/>
                        <a:t>SMMM</a:t>
                      </a:r>
                      <a:endParaRPr sz="1000" b="1"/>
                    </a:p>
                  </a:txBody>
                  <a:tcPr marL="91425" marR="91425" marT="91425" marB="91425"/>
                </a:tc>
              </a:tr>
              <a:tr h="325875">
                <a:tc>
                  <a:txBody>
                    <a:bodyPr/>
                    <a:lstStyle/>
                    <a:p>
                      <a:pPr marL="0" marR="0" lvl="0" indent="0" algn="ctr" rtl="0">
                        <a:lnSpc>
                          <a:spcPct val="115000"/>
                        </a:lnSpc>
                        <a:spcBef>
                          <a:spcPts val="0"/>
                        </a:spcBef>
                        <a:spcAft>
                          <a:spcPts val="800"/>
                        </a:spcAft>
                        <a:buNone/>
                      </a:pPr>
                      <a:r>
                        <a:rPr lang="tr-TR" sz="1000" b="1"/>
                        <a:t>Temel GÜNDOĞDU</a:t>
                      </a:r>
                      <a:endParaRPr sz="1000" b="1"/>
                    </a:p>
                  </a:txBody>
                  <a:tcPr marL="91425" marR="91425" marT="91425" marB="91425"/>
                </a:tc>
                <a:tc>
                  <a:txBody>
                    <a:bodyPr/>
                    <a:lstStyle/>
                    <a:p>
                      <a:pPr marL="0" marR="0" lvl="0" indent="0" algn="ctr" rtl="0">
                        <a:lnSpc>
                          <a:spcPct val="115000"/>
                        </a:lnSpc>
                        <a:spcBef>
                          <a:spcPts val="0"/>
                        </a:spcBef>
                        <a:spcAft>
                          <a:spcPts val="800"/>
                        </a:spcAft>
                        <a:buNone/>
                      </a:pPr>
                      <a:r>
                        <a:rPr lang="tr-TR" sz="1000" b="1"/>
                        <a:t>SMMM</a:t>
                      </a:r>
                      <a:endParaRPr sz="1000" b="1"/>
                    </a:p>
                  </a:txBody>
                  <a:tcPr marL="91425" marR="91425" marT="91425" marB="91425"/>
                </a:tc>
              </a:tr>
              <a:tr h="325875">
                <a:tc>
                  <a:txBody>
                    <a:bodyPr/>
                    <a:lstStyle/>
                    <a:p>
                      <a:pPr marL="0" marR="0" lvl="0" indent="0" algn="ctr" rtl="0">
                        <a:lnSpc>
                          <a:spcPct val="115000"/>
                        </a:lnSpc>
                        <a:spcBef>
                          <a:spcPts val="0"/>
                        </a:spcBef>
                        <a:spcAft>
                          <a:spcPts val="800"/>
                        </a:spcAft>
                        <a:buNone/>
                      </a:pPr>
                      <a:r>
                        <a:rPr lang="tr-TR" sz="1000" b="1"/>
                        <a:t>Ali KAYA</a:t>
                      </a:r>
                      <a:endParaRPr sz="1000" b="1"/>
                    </a:p>
                  </a:txBody>
                  <a:tcPr marL="91425" marR="91425" marT="91425" marB="91425"/>
                </a:tc>
                <a:tc>
                  <a:txBody>
                    <a:bodyPr/>
                    <a:lstStyle/>
                    <a:p>
                      <a:pPr marL="0" marR="0" lvl="0" indent="0" algn="ctr" rtl="0">
                        <a:lnSpc>
                          <a:spcPct val="115000"/>
                        </a:lnSpc>
                        <a:spcBef>
                          <a:spcPts val="0"/>
                        </a:spcBef>
                        <a:spcAft>
                          <a:spcPts val="800"/>
                        </a:spcAft>
                        <a:buNone/>
                      </a:pPr>
                      <a:r>
                        <a:rPr lang="tr-TR" sz="1000" b="1"/>
                        <a:t>Kuzey Bilgisayar</a:t>
                      </a:r>
                      <a:endParaRPr sz="1000" b="1"/>
                    </a:p>
                  </a:txBody>
                  <a:tcPr marL="91425" marR="91425" marT="91425" marB="91425"/>
                </a:tc>
              </a:tr>
              <a:tr h="325875">
                <a:tc>
                  <a:txBody>
                    <a:bodyPr/>
                    <a:lstStyle/>
                    <a:p>
                      <a:pPr marL="0" marR="0" lvl="0" indent="0" algn="ctr" rtl="0">
                        <a:lnSpc>
                          <a:spcPct val="115000"/>
                        </a:lnSpc>
                        <a:spcBef>
                          <a:spcPts val="0"/>
                        </a:spcBef>
                        <a:spcAft>
                          <a:spcPts val="800"/>
                        </a:spcAft>
                        <a:buNone/>
                      </a:pPr>
                      <a:r>
                        <a:rPr lang="tr-TR" sz="1000" b="1"/>
                        <a:t>Güneş KÖSE</a:t>
                      </a:r>
                      <a:endParaRPr sz="1000" b="1"/>
                    </a:p>
                  </a:txBody>
                  <a:tcPr marL="91425" marR="91425" marT="91425" marB="91425"/>
                </a:tc>
                <a:tc>
                  <a:txBody>
                    <a:bodyPr/>
                    <a:lstStyle/>
                    <a:p>
                      <a:pPr marL="0" marR="0" lvl="0" indent="0" algn="ctr" rtl="0">
                        <a:lnSpc>
                          <a:spcPct val="115000"/>
                        </a:lnSpc>
                        <a:spcBef>
                          <a:spcPts val="0"/>
                        </a:spcBef>
                        <a:spcAft>
                          <a:spcPts val="800"/>
                        </a:spcAft>
                        <a:buNone/>
                      </a:pPr>
                      <a:r>
                        <a:rPr lang="tr-TR" sz="1000" b="1"/>
                        <a:t>Turizm-Eğitim</a:t>
                      </a:r>
                      <a:endParaRPr sz="1000" b="1"/>
                    </a:p>
                  </a:txBody>
                  <a:tcPr marL="91425" marR="91425" marT="91425" marB="91425"/>
                </a:tc>
              </a:tr>
              <a:tr h="325875">
                <a:tc>
                  <a:txBody>
                    <a:bodyPr/>
                    <a:lstStyle/>
                    <a:p>
                      <a:pPr marL="0" marR="0" lvl="0" indent="0" algn="ctr" rtl="0">
                        <a:lnSpc>
                          <a:spcPct val="115000"/>
                        </a:lnSpc>
                        <a:spcBef>
                          <a:spcPts val="0"/>
                        </a:spcBef>
                        <a:spcAft>
                          <a:spcPts val="800"/>
                        </a:spcAft>
                        <a:buNone/>
                      </a:pPr>
                      <a:r>
                        <a:rPr lang="tr-TR" sz="1000" b="1"/>
                        <a:t>Hamit BEKTAŞ</a:t>
                      </a:r>
                      <a:endParaRPr sz="1000" b="1"/>
                    </a:p>
                  </a:txBody>
                  <a:tcPr marL="91425" marR="91425" marT="91425" marB="91425"/>
                </a:tc>
                <a:tc>
                  <a:txBody>
                    <a:bodyPr/>
                    <a:lstStyle/>
                    <a:p>
                      <a:pPr marL="0" marR="0" lvl="0" indent="0" algn="ctr" rtl="0">
                        <a:lnSpc>
                          <a:spcPct val="115000"/>
                        </a:lnSpc>
                        <a:spcBef>
                          <a:spcPts val="0"/>
                        </a:spcBef>
                        <a:spcAft>
                          <a:spcPts val="800"/>
                        </a:spcAft>
                        <a:buNone/>
                      </a:pPr>
                      <a:r>
                        <a:rPr lang="tr-TR" sz="1000" b="1"/>
                        <a:t>TEKDEM</a:t>
                      </a:r>
                      <a:endParaRPr sz="1000" b="1"/>
                    </a:p>
                  </a:txBody>
                  <a:tcPr marL="91425" marR="91425" marT="91425" marB="91425"/>
                </a:tc>
              </a:tr>
              <a:tr h="325875">
                <a:tc>
                  <a:txBody>
                    <a:bodyPr/>
                    <a:lstStyle/>
                    <a:p>
                      <a:pPr marL="0" marR="0" lvl="0" indent="0" algn="ctr" rtl="0">
                        <a:lnSpc>
                          <a:spcPct val="115000"/>
                        </a:lnSpc>
                        <a:spcBef>
                          <a:spcPts val="0"/>
                        </a:spcBef>
                        <a:spcAft>
                          <a:spcPts val="800"/>
                        </a:spcAft>
                        <a:buNone/>
                      </a:pPr>
                      <a:r>
                        <a:rPr lang="tr-TR" sz="1000" b="1"/>
                        <a:t>Gani ERDOĞAN</a:t>
                      </a:r>
                      <a:endParaRPr sz="1000" b="1"/>
                    </a:p>
                  </a:txBody>
                  <a:tcPr marL="91425" marR="91425" marT="91425" marB="91425"/>
                </a:tc>
                <a:tc>
                  <a:txBody>
                    <a:bodyPr/>
                    <a:lstStyle/>
                    <a:p>
                      <a:pPr marL="0" marR="0" lvl="0" indent="0" algn="ctr" rtl="0">
                        <a:lnSpc>
                          <a:spcPct val="115000"/>
                        </a:lnSpc>
                        <a:spcBef>
                          <a:spcPts val="0"/>
                        </a:spcBef>
                        <a:spcAft>
                          <a:spcPts val="800"/>
                        </a:spcAft>
                        <a:buNone/>
                      </a:pPr>
                      <a:r>
                        <a:rPr lang="tr-TR" sz="1000" b="1"/>
                        <a:t>Gazi Metal Aş.</a:t>
                      </a:r>
                      <a:endParaRPr sz="1000" b="1"/>
                    </a:p>
                  </a:txBody>
                  <a:tcPr marL="91425" marR="91425" marT="91425" marB="91425"/>
                </a:tc>
              </a:tr>
              <a:tr h="325875">
                <a:tc>
                  <a:txBody>
                    <a:bodyPr/>
                    <a:lstStyle/>
                    <a:p>
                      <a:pPr marL="0" marR="0" lvl="0" indent="0" algn="ctr" rtl="0">
                        <a:lnSpc>
                          <a:spcPct val="115000"/>
                        </a:lnSpc>
                        <a:spcBef>
                          <a:spcPts val="0"/>
                        </a:spcBef>
                        <a:spcAft>
                          <a:spcPts val="800"/>
                        </a:spcAft>
                        <a:buNone/>
                      </a:pPr>
                      <a:r>
                        <a:rPr lang="tr-TR" sz="1000" b="1"/>
                        <a:t>Furkan ATAR</a:t>
                      </a:r>
                      <a:endParaRPr sz="1000" b="1"/>
                    </a:p>
                  </a:txBody>
                  <a:tcPr marL="91425" marR="91425" marT="91425" marB="91425"/>
                </a:tc>
                <a:tc>
                  <a:txBody>
                    <a:bodyPr/>
                    <a:lstStyle/>
                    <a:p>
                      <a:pPr marL="0" marR="0" lvl="0" indent="0" algn="ctr" rtl="0">
                        <a:lnSpc>
                          <a:spcPct val="115000"/>
                        </a:lnSpc>
                        <a:spcBef>
                          <a:spcPts val="0"/>
                        </a:spcBef>
                        <a:spcAft>
                          <a:spcPts val="800"/>
                        </a:spcAft>
                        <a:buNone/>
                      </a:pPr>
                      <a:r>
                        <a:rPr lang="tr-TR" sz="1000" b="1"/>
                        <a:t>Karasu Liman</a:t>
                      </a:r>
                      <a:endParaRPr sz="1000" b="1"/>
                    </a:p>
                  </a:txBody>
                  <a:tcPr marL="91425" marR="91425" marT="91425" marB="91425"/>
                </a:tc>
              </a:tr>
              <a:tr h="325875">
                <a:tc>
                  <a:txBody>
                    <a:bodyPr/>
                    <a:lstStyle/>
                    <a:p>
                      <a:pPr marL="0" marR="0" lvl="0" indent="0" algn="ctr" rtl="0">
                        <a:lnSpc>
                          <a:spcPct val="115000"/>
                        </a:lnSpc>
                        <a:spcBef>
                          <a:spcPts val="0"/>
                        </a:spcBef>
                        <a:spcAft>
                          <a:spcPts val="800"/>
                        </a:spcAft>
                        <a:buNone/>
                      </a:pPr>
                      <a:r>
                        <a:rPr lang="tr-TR" sz="1000" b="1"/>
                        <a:t>Fatih KÖSE</a:t>
                      </a:r>
                      <a:endParaRPr sz="1000" b="1"/>
                    </a:p>
                  </a:txBody>
                  <a:tcPr marL="91425" marR="91425" marT="91425" marB="91425"/>
                </a:tc>
                <a:tc>
                  <a:txBody>
                    <a:bodyPr/>
                    <a:lstStyle/>
                    <a:p>
                      <a:pPr marL="0" marR="0" lvl="0" indent="0" algn="ctr" rtl="0">
                        <a:lnSpc>
                          <a:spcPct val="115000"/>
                        </a:lnSpc>
                        <a:spcBef>
                          <a:spcPts val="0"/>
                        </a:spcBef>
                        <a:spcAft>
                          <a:spcPts val="800"/>
                        </a:spcAft>
                        <a:buNone/>
                      </a:pPr>
                      <a:r>
                        <a:rPr lang="tr-TR" sz="1000" b="1"/>
                        <a:t>Karasu Liman</a:t>
                      </a:r>
                      <a:endParaRPr sz="1000" b="1"/>
                    </a:p>
                  </a:txBody>
                  <a:tcPr marL="91425" marR="91425" marT="91425" marB="91425"/>
                </a:tc>
              </a:tr>
              <a:tr h="325875">
                <a:tc>
                  <a:txBody>
                    <a:bodyPr/>
                    <a:lstStyle/>
                    <a:p>
                      <a:pPr marL="0" marR="0" lvl="0" indent="0" algn="ctr" rtl="0">
                        <a:lnSpc>
                          <a:spcPct val="115000"/>
                        </a:lnSpc>
                        <a:spcBef>
                          <a:spcPts val="0"/>
                        </a:spcBef>
                        <a:spcAft>
                          <a:spcPts val="800"/>
                        </a:spcAft>
                        <a:buNone/>
                      </a:pPr>
                      <a:r>
                        <a:rPr lang="tr-TR" sz="1000" b="1"/>
                        <a:t>Suat KÖSEOĞLU</a:t>
                      </a:r>
                      <a:endParaRPr sz="1000" b="1"/>
                    </a:p>
                  </a:txBody>
                  <a:tcPr marL="91425" marR="91425" marT="91425" marB="91425"/>
                </a:tc>
                <a:tc>
                  <a:txBody>
                    <a:bodyPr/>
                    <a:lstStyle/>
                    <a:p>
                      <a:pPr marL="0" marR="0" lvl="0" indent="0" algn="ctr" rtl="0">
                        <a:lnSpc>
                          <a:spcPct val="115000"/>
                        </a:lnSpc>
                        <a:spcBef>
                          <a:spcPts val="0"/>
                        </a:spcBef>
                        <a:spcAft>
                          <a:spcPts val="800"/>
                        </a:spcAft>
                        <a:buNone/>
                      </a:pPr>
                      <a:r>
                        <a:rPr lang="tr-TR" sz="1000" b="1"/>
                        <a:t>Köseoğlu Gıda Aş. (Dernek Başkanı)</a:t>
                      </a:r>
                      <a:endParaRPr sz="1000" b="1"/>
                    </a:p>
                  </a:txBody>
                  <a:tcPr marL="91425" marR="91425" marT="91425" marB="91425"/>
                </a:tc>
              </a:tr>
              <a:tr h="325875">
                <a:tc>
                  <a:txBody>
                    <a:bodyPr/>
                    <a:lstStyle/>
                    <a:p>
                      <a:pPr marL="0" marR="0" lvl="0" indent="0" algn="ctr" rtl="0">
                        <a:lnSpc>
                          <a:spcPct val="115000"/>
                        </a:lnSpc>
                        <a:spcBef>
                          <a:spcPts val="0"/>
                        </a:spcBef>
                        <a:spcAft>
                          <a:spcPts val="800"/>
                        </a:spcAft>
                        <a:buNone/>
                      </a:pPr>
                      <a:r>
                        <a:rPr lang="tr-TR" sz="1000" b="1"/>
                        <a:t>Hüseyin YAVUZYİĞİT</a:t>
                      </a:r>
                      <a:endParaRPr sz="1000" b="1"/>
                    </a:p>
                  </a:txBody>
                  <a:tcPr marL="91425" marR="91425" marT="91425" marB="91425"/>
                </a:tc>
                <a:tc>
                  <a:txBody>
                    <a:bodyPr/>
                    <a:lstStyle/>
                    <a:p>
                      <a:pPr marL="0" marR="0" lvl="0" indent="0" algn="ctr" rtl="0">
                        <a:lnSpc>
                          <a:spcPct val="115000"/>
                        </a:lnSpc>
                        <a:spcBef>
                          <a:spcPts val="0"/>
                        </a:spcBef>
                        <a:spcAft>
                          <a:spcPts val="800"/>
                        </a:spcAft>
                        <a:buNone/>
                      </a:pPr>
                      <a:r>
                        <a:rPr lang="tr-TR" sz="1000" b="1"/>
                        <a:t>Vizyon Resort Hotel</a:t>
                      </a:r>
                      <a:endParaRPr sz="1000" b="1"/>
                    </a:p>
                  </a:txBody>
                  <a:tcPr marL="91425" marR="91425" marT="91425" marB="91425"/>
                </a:tc>
              </a:tr>
              <a:tr h="325875">
                <a:tc>
                  <a:txBody>
                    <a:bodyPr/>
                    <a:lstStyle/>
                    <a:p>
                      <a:pPr marL="0" marR="0" lvl="0" indent="0" algn="ctr" rtl="0">
                        <a:lnSpc>
                          <a:spcPct val="115000"/>
                        </a:lnSpc>
                        <a:spcBef>
                          <a:spcPts val="0"/>
                        </a:spcBef>
                        <a:spcAft>
                          <a:spcPts val="800"/>
                        </a:spcAft>
                        <a:buNone/>
                      </a:pPr>
                      <a:r>
                        <a:rPr lang="tr-TR" sz="1000" b="1"/>
                        <a:t>Hasan EKŞİOĞLU</a:t>
                      </a:r>
                      <a:endParaRPr sz="1000" b="1"/>
                    </a:p>
                  </a:txBody>
                  <a:tcPr marL="91425" marR="91425" marT="91425" marB="91425"/>
                </a:tc>
                <a:tc>
                  <a:txBody>
                    <a:bodyPr/>
                    <a:lstStyle/>
                    <a:p>
                      <a:pPr marL="0" marR="0" lvl="0" indent="0" algn="ctr" rtl="0">
                        <a:lnSpc>
                          <a:spcPct val="115000"/>
                        </a:lnSpc>
                        <a:spcBef>
                          <a:spcPts val="0"/>
                        </a:spcBef>
                        <a:spcAft>
                          <a:spcPts val="800"/>
                        </a:spcAft>
                        <a:buNone/>
                      </a:pPr>
                      <a:r>
                        <a:rPr lang="tr-TR" sz="1000" b="1"/>
                        <a:t>Ekşioğlu Otel</a:t>
                      </a:r>
                      <a:endParaRPr sz="1000" b="1"/>
                    </a:p>
                  </a:txBody>
                  <a:tcPr marL="91425" marR="91425" marT="91425" marB="91425"/>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6"/>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tr-TR"/>
              <a:t>PAYDAŞ KATILIMI (Danışma Kurulu ve Stratejik İşbirlikleri)</a:t>
            </a:r>
            <a:endParaRPr/>
          </a:p>
        </p:txBody>
      </p:sp>
      <p:graphicFrame>
        <p:nvGraphicFramePr>
          <p:cNvPr id="240" name="Google Shape;240;p26"/>
          <p:cNvGraphicFramePr/>
          <p:nvPr/>
        </p:nvGraphicFramePr>
        <p:xfrm>
          <a:off x="952500" y="2902500"/>
          <a:ext cx="10287000" cy="792420"/>
        </p:xfrm>
        <a:graphic>
          <a:graphicData uri="http://schemas.openxmlformats.org/drawingml/2006/table">
            <a:tbl>
              <a:tblPr>
                <a:noFill/>
                <a:tableStyleId>{5E98E5F6-DB74-4CDA-A7B6-BEA590382C57}</a:tableStyleId>
              </a:tblPr>
              <a:tblGrid>
                <a:gridCol w="5143500"/>
                <a:gridCol w="5143500"/>
              </a:tblGrid>
              <a:tr h="381000">
                <a:tc>
                  <a:txBody>
                    <a:bodyPr/>
                    <a:lstStyle/>
                    <a:p>
                      <a:pPr marL="0" lvl="0" indent="0" algn="l" rtl="0">
                        <a:spcBef>
                          <a:spcPts val="0"/>
                        </a:spcBef>
                        <a:spcAft>
                          <a:spcPts val="0"/>
                        </a:spcAft>
                        <a:buNone/>
                      </a:pPr>
                      <a:r>
                        <a:rPr lang="tr-TR" b="1"/>
                        <a:t>Yapılan Faaliyet ve Stratejik İşbirlikler</a:t>
                      </a:r>
                      <a:endParaRPr b="1"/>
                    </a:p>
                  </a:txBody>
                  <a:tcPr marL="91425" marR="91425" marT="91425" marB="91425"/>
                </a:tc>
                <a:tc>
                  <a:txBody>
                    <a:bodyPr/>
                    <a:lstStyle/>
                    <a:p>
                      <a:pPr marL="0" lvl="0" indent="0" algn="l" rtl="0">
                        <a:spcBef>
                          <a:spcPts val="0"/>
                        </a:spcBef>
                        <a:spcAft>
                          <a:spcPts val="0"/>
                        </a:spcAft>
                        <a:buNone/>
                      </a:pPr>
                      <a:r>
                        <a:rPr lang="tr-TR" b="1"/>
                        <a:t>Adet</a:t>
                      </a:r>
                      <a:endParaRPr b="1"/>
                    </a:p>
                  </a:txBody>
                  <a:tcPr marL="91425" marR="91425" marT="91425" marB="91425"/>
                </a:tc>
              </a:tr>
              <a:tr h="381000">
                <a:tc>
                  <a:txBody>
                    <a:bodyPr/>
                    <a:lstStyle/>
                    <a:p>
                      <a:pPr marL="0" lvl="0" indent="0" algn="l" rtl="0">
                        <a:spcBef>
                          <a:spcPts val="0"/>
                        </a:spcBef>
                        <a:spcAft>
                          <a:spcPts val="0"/>
                        </a:spcAft>
                        <a:buNone/>
                      </a:pPr>
                      <a:r>
                        <a:rPr lang="tr-TR"/>
                        <a:t>MEDEK Kapsamında Görüş Toplantısı</a:t>
                      </a:r>
                      <a:endParaRPr/>
                    </a:p>
                  </a:txBody>
                  <a:tcPr marL="91425" marR="91425" marT="91425" marB="91425"/>
                </a:tc>
                <a:tc>
                  <a:txBody>
                    <a:bodyPr/>
                    <a:lstStyle/>
                    <a:p>
                      <a:pPr marL="0" lvl="0" indent="0" algn="l" rtl="0">
                        <a:spcBef>
                          <a:spcPts val="0"/>
                        </a:spcBef>
                        <a:spcAft>
                          <a:spcPts val="0"/>
                        </a:spcAft>
                        <a:buNone/>
                      </a:pPr>
                      <a:r>
                        <a:rPr lang="tr-TR"/>
                        <a:t>1</a:t>
                      </a:r>
                      <a:endParaRPr/>
                    </a:p>
                  </a:txBody>
                  <a:tcPr marL="91425" marR="91425" marT="91425" marB="91425"/>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8"/>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tr-TR" dirty="0"/>
              <a:t>BİRİM İÇ DEĞERLENDİRME PERFORMANSI</a:t>
            </a:r>
            <a:endParaRPr dirty="0"/>
          </a:p>
        </p:txBody>
      </p:sp>
      <p:pic>
        <p:nvPicPr>
          <p:cNvPr id="253" name="Google Shape;253;p28"/>
          <p:cNvPicPr preferRelativeResize="0"/>
          <p:nvPr/>
        </p:nvPicPr>
        <p:blipFill rotWithShape="1">
          <a:blip r:embed="rId3">
            <a:alphaModFix/>
          </a:blip>
          <a:srcRect/>
          <a:stretch/>
        </p:blipFill>
        <p:spPr>
          <a:xfrm>
            <a:off x="2710103" y="1786352"/>
            <a:ext cx="5862107" cy="328528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BİRİM İÇ DEĞERLENDİRME PERFORMANSI</a:t>
            </a:r>
          </a:p>
        </p:txBody>
      </p:sp>
      <p:sp>
        <p:nvSpPr>
          <p:cNvPr id="3" name="Dikdörtgen 2"/>
          <p:cNvSpPr/>
          <p:nvPr/>
        </p:nvSpPr>
        <p:spPr>
          <a:xfrm>
            <a:off x="349624" y="1683272"/>
            <a:ext cx="11537576" cy="3785652"/>
          </a:xfrm>
          <a:prstGeom prst="rect">
            <a:avLst/>
          </a:prstGeom>
        </p:spPr>
        <p:txBody>
          <a:bodyPr wrap="square">
            <a:spAutoFit/>
          </a:bodyPr>
          <a:lstStyle/>
          <a:p>
            <a:r>
              <a:rPr lang="tr-TR" sz="2400" b="1" dirty="0"/>
              <a:t>Liderlik</a:t>
            </a:r>
            <a:r>
              <a:rPr lang="tr-TR" sz="2400" b="1" dirty="0" smtClean="0"/>
              <a:t>, Yönetişim</a:t>
            </a:r>
            <a:r>
              <a:rPr lang="tr-TR" sz="2400" b="1" dirty="0"/>
              <a:t>, Kalite Güçlü Yönler</a:t>
            </a:r>
            <a:r>
              <a:rPr lang="tr-TR" sz="2400" b="1" dirty="0" smtClean="0"/>
              <a:t>;</a:t>
            </a:r>
          </a:p>
          <a:p>
            <a:endParaRPr lang="tr-TR" sz="2400" dirty="0"/>
          </a:p>
          <a:p>
            <a:pPr marL="285750" indent="-285750">
              <a:buFont typeface="Wingdings" pitchFamily="2" charset="2"/>
              <a:buChar char="Ø"/>
            </a:pPr>
            <a:r>
              <a:rPr lang="tr-TR" sz="2400" dirty="0" smtClean="0"/>
              <a:t>Kurumsal </a:t>
            </a:r>
            <a:r>
              <a:rPr lang="tr-TR" sz="2400" dirty="0"/>
              <a:t>dönüşümü planlayan, önemseyen liderlik anlayışının </a:t>
            </a:r>
            <a:r>
              <a:rPr lang="tr-TR" sz="2400" dirty="0" smtClean="0"/>
              <a:t>olması,</a:t>
            </a:r>
          </a:p>
          <a:p>
            <a:pPr marL="285750" indent="-285750">
              <a:buFont typeface="Wingdings" pitchFamily="2" charset="2"/>
              <a:buChar char="Ø"/>
            </a:pPr>
            <a:r>
              <a:rPr lang="tr-TR" sz="2400" dirty="0" smtClean="0"/>
              <a:t>Çalışanların </a:t>
            </a:r>
            <a:r>
              <a:rPr lang="tr-TR" sz="2400" dirty="0"/>
              <a:t>aidiyet duygusu ve memnuniyet düzeyinin yüksek </a:t>
            </a:r>
            <a:r>
              <a:rPr lang="tr-TR" sz="2400" dirty="0" smtClean="0"/>
              <a:t>olması,</a:t>
            </a:r>
          </a:p>
          <a:p>
            <a:pPr marL="285750" indent="-285750">
              <a:buFont typeface="Wingdings" pitchFamily="2" charset="2"/>
              <a:buChar char="Ø"/>
            </a:pPr>
            <a:r>
              <a:rPr lang="tr-TR" sz="2400" dirty="0" smtClean="0"/>
              <a:t>Akademik </a:t>
            </a:r>
            <a:r>
              <a:rPr lang="tr-TR" sz="2400" dirty="0"/>
              <a:t>yetkinliği artırıcı faaliyetlerin var olması ve İdari personel için hizmet içi eğitim </a:t>
            </a:r>
            <a:r>
              <a:rPr lang="tr-TR" sz="2400" dirty="0" smtClean="0"/>
              <a:t>sağlanması,</a:t>
            </a:r>
          </a:p>
          <a:p>
            <a:pPr marL="285750" indent="-285750">
              <a:buFont typeface="Wingdings" pitchFamily="2" charset="2"/>
              <a:buChar char="Ø"/>
            </a:pPr>
            <a:r>
              <a:rPr lang="tr-TR" sz="2400" dirty="0" smtClean="0"/>
              <a:t>Kurumda </a:t>
            </a:r>
            <a:r>
              <a:rPr lang="tr-TR" sz="2400" dirty="0"/>
              <a:t>uygulamaların stratejik amaç ve hedefler doğrultusunda </a:t>
            </a:r>
            <a:r>
              <a:rPr lang="tr-TR" sz="2400" dirty="0" smtClean="0"/>
              <a:t>yürütülmesi,</a:t>
            </a:r>
          </a:p>
          <a:p>
            <a:pPr marL="285750" indent="-285750">
              <a:buFont typeface="Wingdings" pitchFamily="2" charset="2"/>
              <a:buChar char="Ø"/>
            </a:pPr>
            <a:r>
              <a:rPr lang="tr-TR" sz="2400" dirty="0" smtClean="0"/>
              <a:t>Stratejik </a:t>
            </a:r>
            <a:r>
              <a:rPr lang="tr-TR" sz="2400" dirty="0"/>
              <a:t>Plan performans göstergelerinin izlenerek iyileştirmeler </a:t>
            </a:r>
            <a:r>
              <a:rPr lang="tr-TR" sz="2400" dirty="0" smtClean="0"/>
              <a:t>yapılması,</a:t>
            </a:r>
          </a:p>
          <a:p>
            <a:pPr marL="285750" indent="-285750">
              <a:buFont typeface="Wingdings" pitchFamily="2" charset="2"/>
              <a:buChar char="Ø"/>
            </a:pPr>
            <a:r>
              <a:rPr lang="tr-TR" sz="2400" dirty="0" smtClean="0"/>
              <a:t>Birimde kalite, </a:t>
            </a:r>
            <a:r>
              <a:rPr lang="tr-TR" sz="2400" dirty="0"/>
              <a:t>kalite elçilerinin belirlenmiş olması ve kalite kültürünün </a:t>
            </a:r>
            <a:r>
              <a:rPr lang="tr-TR" sz="2400" dirty="0" smtClean="0"/>
              <a:t>yayılımı,</a:t>
            </a:r>
          </a:p>
          <a:p>
            <a:pPr marL="285750" indent="-285750">
              <a:buFont typeface="Wingdings" pitchFamily="2" charset="2"/>
              <a:buChar char="Ø"/>
            </a:pPr>
            <a:r>
              <a:rPr lang="tr-TR" sz="2400" dirty="0" smtClean="0"/>
              <a:t>Paydaş </a:t>
            </a:r>
            <a:r>
              <a:rPr lang="tr-TR" sz="2400" dirty="0"/>
              <a:t>katılımı ile olgunlaşan +1 Eğitim Modelinin tüm birimlerde </a:t>
            </a:r>
            <a:r>
              <a:rPr lang="tr-TR" sz="2400" dirty="0" smtClean="0"/>
              <a:t>uygulanması,</a:t>
            </a:r>
          </a:p>
        </p:txBody>
      </p:sp>
    </p:spTree>
    <p:extLst>
      <p:ext uri="{BB962C8B-B14F-4D97-AF65-F5344CB8AC3E}">
        <p14:creationId xmlns:p14="http://schemas.microsoft.com/office/powerpoint/2010/main" val="4084332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BİRİM İÇ DEĞERLENDİRME PERFORMANSI</a:t>
            </a:r>
          </a:p>
        </p:txBody>
      </p:sp>
      <p:sp>
        <p:nvSpPr>
          <p:cNvPr id="3" name="Dikdörtgen 2"/>
          <p:cNvSpPr/>
          <p:nvPr/>
        </p:nvSpPr>
        <p:spPr>
          <a:xfrm>
            <a:off x="224117" y="1129554"/>
            <a:ext cx="10614211" cy="3416320"/>
          </a:xfrm>
          <a:prstGeom prst="rect">
            <a:avLst/>
          </a:prstGeom>
        </p:spPr>
        <p:txBody>
          <a:bodyPr wrap="square">
            <a:spAutoFit/>
          </a:bodyPr>
          <a:lstStyle/>
          <a:p>
            <a:r>
              <a:rPr lang="tr-TR" sz="2400" b="1" dirty="0"/>
              <a:t>İyileştirmeye Açık Yönler</a:t>
            </a:r>
            <a:r>
              <a:rPr lang="tr-TR" sz="2400" b="1" dirty="0" smtClean="0"/>
              <a:t>;</a:t>
            </a:r>
          </a:p>
          <a:p>
            <a:endParaRPr lang="tr-TR" sz="2400" dirty="0"/>
          </a:p>
          <a:p>
            <a:pPr marL="285750" indent="-285750">
              <a:buFont typeface="Wingdings" pitchFamily="2" charset="2"/>
              <a:buChar char="Ø"/>
            </a:pPr>
            <a:r>
              <a:rPr lang="tr-TR" sz="2400" dirty="0"/>
              <a:t>Kurumda </a:t>
            </a:r>
            <a:r>
              <a:rPr lang="tr-TR" sz="2400" dirty="0" err="1"/>
              <a:t>uluslararasılaşma</a:t>
            </a:r>
            <a:r>
              <a:rPr lang="tr-TR" sz="2400" dirty="0"/>
              <a:t> süreçlerinin yönetimi şeffaf, kapsayıcı ve katılımcı biçimde yürütülüyor olmakla birlikte izleme ve iyileştirmelerin kısmen </a:t>
            </a:r>
            <a:r>
              <a:rPr lang="tr-TR" sz="2400" dirty="0" smtClean="0"/>
              <a:t>yapılması,</a:t>
            </a:r>
          </a:p>
          <a:p>
            <a:pPr marL="285750" indent="-285750">
              <a:buFont typeface="Wingdings" pitchFamily="2" charset="2"/>
              <a:buChar char="Ø"/>
            </a:pPr>
            <a:r>
              <a:rPr lang="tr-TR" sz="2400" dirty="0" err="1" smtClean="0"/>
              <a:t>Uluslararasılaşma</a:t>
            </a:r>
            <a:r>
              <a:rPr lang="tr-TR" sz="2400" dirty="0" smtClean="0"/>
              <a:t> </a:t>
            </a:r>
            <a:r>
              <a:rPr lang="tr-TR" sz="2400" dirty="0"/>
              <a:t>faaliyetlerinin performansına yönelik iyileştirmelerin kısmen </a:t>
            </a:r>
            <a:r>
              <a:rPr lang="tr-TR" sz="2400" dirty="0" smtClean="0"/>
              <a:t>yapılması,</a:t>
            </a:r>
          </a:p>
          <a:p>
            <a:pPr marL="285750" indent="-285750">
              <a:buFont typeface="Wingdings" pitchFamily="2" charset="2"/>
              <a:buChar char="Ø"/>
            </a:pPr>
            <a:r>
              <a:rPr lang="tr-TR" sz="2400" dirty="0" smtClean="0"/>
              <a:t>Çalışanların </a:t>
            </a:r>
            <a:r>
              <a:rPr lang="tr-TR" sz="2400" dirty="0"/>
              <a:t>teşvik ve ödüllendirilmesine yönelik kapsayıcı çalışmaların henüz tamamlanmamış </a:t>
            </a:r>
            <a:r>
              <a:rPr lang="tr-TR" sz="2400" dirty="0" smtClean="0"/>
              <a:t>olması,</a:t>
            </a:r>
          </a:p>
        </p:txBody>
      </p:sp>
    </p:spTree>
    <p:extLst>
      <p:ext uri="{BB962C8B-B14F-4D97-AF65-F5344CB8AC3E}">
        <p14:creationId xmlns:p14="http://schemas.microsoft.com/office/powerpoint/2010/main" val="4086177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BİRİM İÇ DEĞERLENDİRME PERFORMANSI</a:t>
            </a:r>
          </a:p>
        </p:txBody>
      </p:sp>
      <p:sp>
        <p:nvSpPr>
          <p:cNvPr id="3" name="Dikdörtgen 2"/>
          <p:cNvSpPr/>
          <p:nvPr/>
        </p:nvSpPr>
        <p:spPr>
          <a:xfrm>
            <a:off x="152400" y="1111276"/>
            <a:ext cx="11779624" cy="4093428"/>
          </a:xfrm>
          <a:prstGeom prst="rect">
            <a:avLst/>
          </a:prstGeom>
        </p:spPr>
        <p:txBody>
          <a:bodyPr wrap="square">
            <a:spAutoFit/>
          </a:bodyPr>
          <a:lstStyle/>
          <a:p>
            <a:r>
              <a:rPr lang="tr-TR" sz="2000" b="1" dirty="0"/>
              <a:t>Eğitim ve Öğretim Güçlü Yönler</a:t>
            </a:r>
            <a:r>
              <a:rPr lang="tr-TR" sz="2000" b="1" dirty="0" smtClean="0"/>
              <a:t>;</a:t>
            </a:r>
          </a:p>
          <a:p>
            <a:endParaRPr lang="tr-TR" sz="2000" dirty="0"/>
          </a:p>
          <a:p>
            <a:r>
              <a:rPr lang="tr-TR" sz="2000" dirty="0" smtClean="0"/>
              <a:t>Programların </a:t>
            </a:r>
            <a:r>
              <a:rPr lang="tr-TR" sz="2000" dirty="0"/>
              <a:t>amaçları ve öğrenme çıktıları </a:t>
            </a:r>
            <a:r>
              <a:rPr lang="tr-TR" sz="2000" dirty="0" err="1"/>
              <a:t>TYYÇ’ye</a:t>
            </a:r>
            <a:r>
              <a:rPr lang="tr-TR" sz="2000" dirty="0"/>
              <a:t> uyumlu olarak hazırlanmış olması,</a:t>
            </a:r>
          </a:p>
          <a:p>
            <a:r>
              <a:rPr lang="tr-TR" sz="2000" dirty="0"/>
              <a:t>Mesleki Eğitim olarak uygulanan +1 Uygulamalı Eğitim Modelinin örnek gösterilebilecek nitelikte olması,</a:t>
            </a:r>
          </a:p>
          <a:p>
            <a:r>
              <a:rPr lang="tr-TR" sz="2000" dirty="0"/>
              <a:t>Öğrenci-Sektör Buluşmaları (İlk ders etkinlikleri ve Sektörle Buluşma Günleri)</a:t>
            </a:r>
          </a:p>
          <a:p>
            <a:r>
              <a:rPr lang="tr-TR" sz="2000" dirty="0" smtClean="0"/>
              <a:t>Gerek </a:t>
            </a:r>
            <a:r>
              <a:rPr lang="tr-TR" sz="2000" dirty="0"/>
              <a:t>örgün gerek uzaktan eğitim ile ilgili olarak öğretim elemanlarının kullanabilecekleri eğitsel araçlar geliştirilmesine ilişkin destek verilmesi,</a:t>
            </a:r>
          </a:p>
          <a:p>
            <a:r>
              <a:rPr lang="tr-TR" sz="2000" dirty="0"/>
              <a:t>Program izleme ve güncelleme çalışmalarında kurumun yoğun bir biçimde dış paydaşlardan yararlanması, özellikle +1 uygulamaları ile iş dünyasının gereksinimlerinin ve görüşlerinin doğrudan alınması,</a:t>
            </a:r>
          </a:p>
          <a:p>
            <a:r>
              <a:rPr lang="tr-TR" sz="2000" dirty="0"/>
              <a:t>Kurumsal çalışmalar dışında özellikle öğretim üyelerinin öğrencilerinin mezun olduktan sonra işe yerleştirilmeleri konusunda kişisel gayret ve emek sarf etmeleri</a:t>
            </a:r>
            <a:endParaRPr lang="tr-TR" sz="2000" dirty="0">
              <a:effectLst/>
            </a:endParaRPr>
          </a:p>
        </p:txBody>
      </p:sp>
    </p:spTree>
    <p:extLst>
      <p:ext uri="{BB962C8B-B14F-4D97-AF65-F5344CB8AC3E}">
        <p14:creationId xmlns:p14="http://schemas.microsoft.com/office/powerpoint/2010/main" val="3931309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Dikdörtgen 2"/>
          <p:cNvSpPr/>
          <p:nvPr/>
        </p:nvSpPr>
        <p:spPr>
          <a:xfrm>
            <a:off x="233082" y="1397564"/>
            <a:ext cx="11958918" cy="3816429"/>
          </a:xfrm>
          <a:prstGeom prst="rect">
            <a:avLst/>
          </a:prstGeom>
        </p:spPr>
        <p:txBody>
          <a:bodyPr wrap="square">
            <a:spAutoFit/>
          </a:bodyPr>
          <a:lstStyle/>
          <a:p>
            <a:r>
              <a:rPr lang="tr-TR" sz="2200" b="1" dirty="0"/>
              <a:t>Eğitim ve Öğretim İyileştirmeye Açık Yönler</a:t>
            </a:r>
            <a:endParaRPr lang="tr-TR" sz="2200" dirty="0"/>
          </a:p>
          <a:p>
            <a:pPr marL="342900" indent="-342900">
              <a:buFont typeface="Wingdings" pitchFamily="2" charset="2"/>
              <a:buChar char="Ø"/>
            </a:pPr>
            <a:r>
              <a:rPr lang="tr-TR" sz="2200" dirty="0" smtClean="0"/>
              <a:t>Öğrenci </a:t>
            </a:r>
            <a:r>
              <a:rPr lang="tr-TR" sz="2200" dirty="0"/>
              <a:t>merkezli öğretim yöntem tekniklerinin tanımlı süreçler doğrultusunda uygulanması ile izlenme ve iyileştirmelerinin kısmen </a:t>
            </a:r>
            <a:r>
              <a:rPr lang="tr-TR" sz="2200" dirty="0" smtClean="0"/>
              <a:t>gerçekleştirilmesi,</a:t>
            </a:r>
          </a:p>
          <a:p>
            <a:pPr marL="342900" indent="-342900">
              <a:buFont typeface="Wingdings" pitchFamily="2" charset="2"/>
              <a:buChar char="Ø"/>
            </a:pPr>
            <a:r>
              <a:rPr lang="tr-TR" sz="2200" dirty="0" smtClean="0"/>
              <a:t>Birimde </a:t>
            </a:r>
            <a:r>
              <a:rPr lang="tr-TR" sz="2200" dirty="0"/>
              <a:t>akademik kadrosunda yer alan öğretim elemanlarının eğitim-öğretim performansının değerlendirilerek teşvik edilmesi ve ödüllendirilmeleri </a:t>
            </a:r>
            <a:r>
              <a:rPr lang="tr-TR" sz="2200" dirty="0" smtClean="0"/>
              <a:t>gerekliliği,</a:t>
            </a:r>
          </a:p>
          <a:p>
            <a:pPr marL="342900" indent="-342900">
              <a:buFont typeface="Wingdings" pitchFamily="2" charset="2"/>
              <a:buChar char="Ø"/>
            </a:pPr>
            <a:r>
              <a:rPr lang="tr-TR" sz="2200" dirty="0" smtClean="0"/>
              <a:t>Birimde </a:t>
            </a:r>
            <a:r>
              <a:rPr lang="tr-TR" sz="2200" dirty="0"/>
              <a:t>sosyal, kültürel ve sportif faaliyetlerin etkinliğinin izlenmesini ve gerçekleşen uygulamaların irdelenmesini sağlayacak ve ortaya çıkan gereksinimlere göre iyileştirmelere katkıda bulunacak sistematik bir mekanizmaya ihtiyaç </a:t>
            </a:r>
            <a:r>
              <a:rPr lang="tr-TR" sz="2200" dirty="0" smtClean="0"/>
              <a:t>duyulması,</a:t>
            </a:r>
          </a:p>
          <a:p>
            <a:pPr marL="342900" indent="-342900">
              <a:buFont typeface="Wingdings" pitchFamily="2" charset="2"/>
              <a:buChar char="Ø"/>
            </a:pPr>
            <a:r>
              <a:rPr lang="tr-TR" sz="2200" dirty="0" smtClean="0"/>
              <a:t>Mezunlardan </a:t>
            </a:r>
            <a:r>
              <a:rPr lang="tr-TR" sz="2200" dirty="0"/>
              <a:t>ve iş dünyasından alınan geri bildirimlerin programların izlenmesi </a:t>
            </a:r>
            <a:r>
              <a:rPr lang="tr-TR" sz="2200" dirty="0" smtClean="0"/>
              <a:t>ve güncellenmesinin </a:t>
            </a:r>
            <a:r>
              <a:rPr lang="tr-TR" sz="2200" dirty="0"/>
              <a:t>sistematik olarak değerlendirilip kullanıldığı yaygın bir </a:t>
            </a:r>
            <a:r>
              <a:rPr lang="tr-TR" sz="2200" dirty="0" smtClean="0"/>
              <a:t>uygulamaya ihtiyaç </a:t>
            </a:r>
            <a:r>
              <a:rPr lang="tr-TR" sz="2200" dirty="0"/>
              <a:t>duyulması,</a:t>
            </a:r>
            <a:endParaRPr lang="tr-TR" sz="2200" dirty="0">
              <a:effectLst/>
            </a:endParaRPr>
          </a:p>
        </p:txBody>
      </p:sp>
    </p:spTree>
    <p:extLst>
      <p:ext uri="{BB962C8B-B14F-4D97-AF65-F5344CB8AC3E}">
        <p14:creationId xmlns:p14="http://schemas.microsoft.com/office/powerpoint/2010/main" val="4255957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Dikdörtgen 2"/>
          <p:cNvSpPr/>
          <p:nvPr/>
        </p:nvSpPr>
        <p:spPr>
          <a:xfrm>
            <a:off x="304800" y="1344358"/>
            <a:ext cx="11537576" cy="4832092"/>
          </a:xfrm>
          <a:prstGeom prst="rect">
            <a:avLst/>
          </a:prstGeom>
        </p:spPr>
        <p:txBody>
          <a:bodyPr wrap="square">
            <a:spAutoFit/>
          </a:bodyPr>
          <a:lstStyle/>
          <a:p>
            <a:r>
              <a:rPr lang="tr-TR" sz="2200" b="1" dirty="0"/>
              <a:t>Araştırma ve Geliştirme Güçlü Yönler;</a:t>
            </a:r>
            <a:endParaRPr lang="tr-TR" sz="2200" dirty="0"/>
          </a:p>
          <a:p>
            <a:pPr marL="285750" indent="-285750">
              <a:buFont typeface="Wingdings" pitchFamily="2" charset="2"/>
              <a:buChar char="Ø"/>
            </a:pPr>
            <a:r>
              <a:rPr lang="tr-TR" sz="2200" dirty="0" smtClean="0"/>
              <a:t>AR-GE </a:t>
            </a:r>
            <a:r>
              <a:rPr lang="tr-TR" sz="2200" dirty="0"/>
              <a:t>çalışmalarında “problem çözme odaklı” bir yaklaşımla iş dünyası ile güçlü bir işbirliği ve uygulamalarının </a:t>
            </a:r>
            <a:r>
              <a:rPr lang="tr-TR" sz="2200" dirty="0" smtClean="0"/>
              <a:t>olması,</a:t>
            </a:r>
          </a:p>
          <a:p>
            <a:pPr marL="285750" indent="-285750">
              <a:buFont typeface="Wingdings" pitchFamily="2" charset="2"/>
              <a:buChar char="Ø"/>
            </a:pPr>
            <a:r>
              <a:rPr lang="tr-TR" sz="2200" dirty="0" smtClean="0"/>
              <a:t>İş </a:t>
            </a:r>
            <a:r>
              <a:rPr lang="tr-TR" sz="2200" dirty="0"/>
              <a:t>deneyimli </a:t>
            </a:r>
            <a:r>
              <a:rPr lang="tr-TR" sz="2200" dirty="0" err="1"/>
              <a:t>önlisans</a:t>
            </a:r>
            <a:r>
              <a:rPr lang="tr-TR" sz="2200" dirty="0"/>
              <a:t> programlarının </a:t>
            </a:r>
            <a:r>
              <a:rPr lang="tr-TR" sz="2200" dirty="0" smtClean="0"/>
              <a:t>uygulanması,</a:t>
            </a:r>
          </a:p>
          <a:p>
            <a:pPr marL="285750" indent="-285750">
              <a:buFont typeface="Wingdings" pitchFamily="2" charset="2"/>
              <a:buChar char="Ø"/>
            </a:pPr>
            <a:r>
              <a:rPr lang="tr-TR" sz="2200" dirty="0" smtClean="0"/>
              <a:t>Öğrencilerin </a:t>
            </a:r>
            <a:r>
              <a:rPr lang="tr-TR" sz="2200" dirty="0"/>
              <a:t>araştırma faaliyetlerine aktif katılımını gösteren kanıtlar, öğrencilerin katıldığı yarışmalardaki başarıları ile öğrenci-araştırmacı (akademisyen) etkileşimin güçlü ve hedefe odaklı çabalar olması,</a:t>
            </a:r>
          </a:p>
          <a:p>
            <a:r>
              <a:rPr lang="tr-TR" sz="2200" b="1" dirty="0"/>
              <a:t>Araştırma ve Geliştirme İyileştirmeye Açık Yönler;</a:t>
            </a:r>
            <a:endParaRPr lang="tr-TR" sz="2200" dirty="0"/>
          </a:p>
          <a:p>
            <a:pPr marL="285750" indent="-285750">
              <a:buFont typeface="Wingdings" pitchFamily="2" charset="2"/>
              <a:buChar char="Ø"/>
            </a:pPr>
            <a:r>
              <a:rPr lang="tr-TR" sz="2200" dirty="0"/>
              <a:t>Araştırma performansının izlenebilirliğinin </a:t>
            </a:r>
            <a:r>
              <a:rPr lang="tr-TR" sz="2200" dirty="0" smtClean="0"/>
              <a:t>arttırılması,</a:t>
            </a:r>
          </a:p>
          <a:p>
            <a:pPr marL="285750" indent="-285750">
              <a:buFont typeface="Wingdings" pitchFamily="2" charset="2"/>
              <a:buChar char="Ø"/>
            </a:pPr>
            <a:r>
              <a:rPr lang="tr-TR" sz="2200" dirty="0" smtClean="0"/>
              <a:t>Yapılan </a:t>
            </a:r>
            <a:r>
              <a:rPr lang="tr-TR" sz="2200" dirty="0"/>
              <a:t>araştırmaların yerel/bölgesel/ulusal kalkınma hedefleri ve bu hedeflerin </a:t>
            </a:r>
            <a:r>
              <a:rPr lang="tr-TR" sz="2200" dirty="0" err="1"/>
              <a:t>sosyo</a:t>
            </a:r>
            <a:r>
              <a:rPr lang="tr-TR" sz="2200" dirty="0"/>
              <a:t>-ekonomik ve </a:t>
            </a:r>
            <a:r>
              <a:rPr lang="tr-TR" sz="2200" dirty="0" err="1"/>
              <a:t>sosyo</a:t>
            </a:r>
            <a:r>
              <a:rPr lang="tr-TR" sz="2200" dirty="0"/>
              <a:t>-kültürel yapıya katkısının değerlendirilmesine yönelik bir sistem </a:t>
            </a:r>
            <a:r>
              <a:rPr lang="tr-TR" sz="2200" dirty="0" smtClean="0"/>
              <a:t>ihtiyacı,</a:t>
            </a:r>
          </a:p>
          <a:p>
            <a:pPr marL="285750" indent="-285750">
              <a:buFont typeface="Wingdings" pitchFamily="2" charset="2"/>
              <a:buChar char="Ø"/>
            </a:pPr>
            <a:r>
              <a:rPr lang="tr-TR" sz="2200" dirty="0" smtClean="0"/>
              <a:t>Araştırmaya </a:t>
            </a:r>
            <a:r>
              <a:rPr lang="tr-TR" sz="2200" dirty="0"/>
              <a:t>yönelik altyapı kaynakları; laboratuvarlarda bulunan araştırma ekipman ve donanım ihtiyacının iyileştirilmesi</a:t>
            </a:r>
            <a:r>
              <a:rPr lang="tr-TR" sz="2200" dirty="0" smtClean="0"/>
              <a:t>,</a:t>
            </a:r>
            <a:endParaRPr lang="tr-TR" sz="2200" dirty="0"/>
          </a:p>
        </p:txBody>
      </p:sp>
    </p:spTree>
    <p:extLst>
      <p:ext uri="{BB962C8B-B14F-4D97-AF65-F5344CB8AC3E}">
        <p14:creationId xmlns:p14="http://schemas.microsoft.com/office/powerpoint/2010/main" val="3246431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Dikdörtgen 2"/>
          <p:cNvSpPr/>
          <p:nvPr/>
        </p:nvSpPr>
        <p:spPr>
          <a:xfrm>
            <a:off x="143435" y="1799523"/>
            <a:ext cx="11958918" cy="3477875"/>
          </a:xfrm>
          <a:prstGeom prst="rect">
            <a:avLst/>
          </a:prstGeom>
        </p:spPr>
        <p:txBody>
          <a:bodyPr wrap="square">
            <a:spAutoFit/>
          </a:bodyPr>
          <a:lstStyle/>
          <a:p>
            <a:r>
              <a:rPr lang="tr-TR" sz="2000" b="1" dirty="0"/>
              <a:t>Toplumsal Katkı Güçlü Yönler</a:t>
            </a:r>
            <a:r>
              <a:rPr lang="tr-TR" sz="2000" b="1" dirty="0" smtClean="0"/>
              <a:t>;</a:t>
            </a:r>
          </a:p>
          <a:p>
            <a:endParaRPr lang="tr-TR" sz="2000" dirty="0"/>
          </a:p>
          <a:p>
            <a:pPr marL="285750" indent="-285750">
              <a:buFont typeface="Wingdings" pitchFamily="2" charset="2"/>
              <a:buChar char="Ø"/>
            </a:pPr>
            <a:r>
              <a:rPr lang="tr-TR" sz="2000" dirty="0" smtClean="0"/>
              <a:t>Diğer </a:t>
            </a:r>
            <a:r>
              <a:rPr lang="tr-TR" sz="2000" dirty="0"/>
              <a:t>üniversitelere örnek ve öncü olma bakımından +1 Uygulamalı Eğitim Modeli ile çözüm odaklı Ar-Ge hizmetleri sunması ve doğrudan iş dünyası ile üniversite arasında güçlü bir köprü inşa edilmesine liderlik </a:t>
            </a:r>
            <a:r>
              <a:rPr lang="tr-TR" sz="2000" dirty="0" smtClean="0"/>
              <a:t>yapması,</a:t>
            </a:r>
          </a:p>
          <a:p>
            <a:pPr marL="285750" indent="-285750">
              <a:buFont typeface="Wingdings" pitchFamily="2" charset="2"/>
              <a:buChar char="Ø"/>
            </a:pPr>
            <a:r>
              <a:rPr lang="tr-TR" sz="2000" dirty="0" smtClean="0"/>
              <a:t>Toplumsal </a:t>
            </a:r>
            <a:r>
              <a:rPr lang="tr-TR" sz="2000" dirty="0"/>
              <a:t>katkı stratejik amacına ulaşmak için topluma katkıyı yaşam boyu öğrenmenin bir aracı olarak görerek toplumsal fayda temelli etkinlikler geliştirmesi </a:t>
            </a:r>
            <a:r>
              <a:rPr lang="tr-TR" sz="2000" dirty="0" smtClean="0"/>
              <a:t>ve uygulaması,</a:t>
            </a:r>
          </a:p>
          <a:p>
            <a:pPr marL="285750" indent="-285750">
              <a:buFont typeface="Wingdings" pitchFamily="2" charset="2"/>
              <a:buChar char="Ø"/>
            </a:pPr>
            <a:r>
              <a:rPr lang="tr-TR" sz="2000" dirty="0" smtClean="0"/>
              <a:t>Sürdürülen </a:t>
            </a:r>
            <a:r>
              <a:rPr lang="tr-TR" sz="2000" dirty="0"/>
              <a:t>tüm topluma katkı düzeyindeki çalışmaların üniversitenin idari, akademik ve öğrenci düzeyinde tüm birimlerindeki iç paydaşlar tarafından benimsenmiş</a:t>
            </a:r>
            <a:r>
              <a:rPr lang="tr-TR" sz="2000" dirty="0" smtClean="0"/>
              <a:t>, sahiplenilmiş </a:t>
            </a:r>
            <a:r>
              <a:rPr lang="tr-TR" sz="2000" dirty="0"/>
              <a:t>olması</a:t>
            </a:r>
            <a:r>
              <a:rPr lang="tr-TR" sz="2000" dirty="0" smtClean="0"/>
              <a:t>,</a:t>
            </a:r>
          </a:p>
          <a:p>
            <a:endParaRPr lang="tr-TR" sz="2000" dirty="0"/>
          </a:p>
          <a:p>
            <a:endParaRPr lang="tr-TR" sz="2000" dirty="0"/>
          </a:p>
        </p:txBody>
      </p:sp>
    </p:spTree>
    <p:extLst>
      <p:ext uri="{BB962C8B-B14F-4D97-AF65-F5344CB8AC3E}">
        <p14:creationId xmlns:p14="http://schemas.microsoft.com/office/powerpoint/2010/main" val="4153370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Dikdörtgen 2"/>
          <p:cNvSpPr/>
          <p:nvPr/>
        </p:nvSpPr>
        <p:spPr>
          <a:xfrm>
            <a:off x="439270" y="1274384"/>
            <a:ext cx="11421035" cy="3816429"/>
          </a:xfrm>
          <a:prstGeom prst="rect">
            <a:avLst/>
          </a:prstGeom>
        </p:spPr>
        <p:txBody>
          <a:bodyPr wrap="square">
            <a:spAutoFit/>
          </a:bodyPr>
          <a:lstStyle/>
          <a:p>
            <a:r>
              <a:rPr lang="tr-TR" sz="2200" b="1" dirty="0"/>
              <a:t>Toplumsal Katkı İyileştirmeye Açık Yönler</a:t>
            </a:r>
          </a:p>
          <a:p>
            <a:endParaRPr lang="tr-TR" sz="2200" dirty="0"/>
          </a:p>
          <a:p>
            <a:pPr marL="285750" indent="-285750">
              <a:buFont typeface="Wingdings" pitchFamily="2" charset="2"/>
              <a:buChar char="Ø"/>
            </a:pPr>
            <a:r>
              <a:rPr lang="tr-TR" sz="2200" dirty="0"/>
              <a:t>Toplumsal katkı süreçlerini planlayan, yürüten ve toplumsal katkı çıktılarının nitel ve nicel olarak izlenerek değerlendirileceği, ulaşılan sonuçların gereksinimler doğrultusunda kontrol edilerek, gerekli iyileştirmelerin yapılmasına ilişkin sistem ihtiyacı,</a:t>
            </a:r>
          </a:p>
          <a:p>
            <a:pPr marL="285750" indent="-285750">
              <a:buFont typeface="Wingdings" pitchFamily="2" charset="2"/>
              <a:buChar char="Ø"/>
            </a:pPr>
            <a:r>
              <a:rPr lang="tr-TR" sz="2200" dirty="0"/>
              <a:t>Birimde toplumsal katkı performansının izlenmesine ve iyileştirilmesine yönelik politikası tanımlı süreçleri bulunmakla birlikte, bu planlar ve süreçler doğrultusunda yeni stratejilerin geliştirilememesi,</a:t>
            </a:r>
          </a:p>
          <a:p>
            <a:pPr marL="285750" indent="-285750">
              <a:buFont typeface="Wingdings" pitchFamily="2" charset="2"/>
              <a:buChar char="Ø"/>
            </a:pPr>
            <a:r>
              <a:rPr lang="tr-TR" sz="2200" dirty="0"/>
              <a:t>Birimde sosyal sorumluluk kapsamında sayıca çok fazla gerçekleştirilen faaliyet bulunmakla birlikte yapılan faaliyetlerin bir sistem içerisinde gerçekleştirilememesi ve kurumsal yaklaşıma ihtiyaç duyulması.</a:t>
            </a:r>
          </a:p>
        </p:txBody>
      </p:sp>
    </p:spTree>
    <p:extLst>
      <p:ext uri="{BB962C8B-B14F-4D97-AF65-F5344CB8AC3E}">
        <p14:creationId xmlns:p14="http://schemas.microsoft.com/office/powerpoint/2010/main" val="346270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tr-TR"/>
              <a:t>PROGRAM BAZLI PERFORMANS GRAFİĞİ</a:t>
            </a:r>
            <a:endParaRPr/>
          </a:p>
        </p:txBody>
      </p:sp>
      <p:grpSp>
        <p:nvGrpSpPr>
          <p:cNvPr id="105" name="Google Shape;105;p4"/>
          <p:cNvGrpSpPr/>
          <p:nvPr/>
        </p:nvGrpSpPr>
        <p:grpSpPr>
          <a:xfrm>
            <a:off x="3764246" y="5980339"/>
            <a:ext cx="4657405" cy="290661"/>
            <a:chOff x="4007224" y="6091801"/>
            <a:chExt cx="4657405" cy="290661"/>
          </a:xfrm>
        </p:grpSpPr>
        <p:sp>
          <p:nvSpPr>
            <p:cNvPr id="106" name="Google Shape;106;p4"/>
            <p:cNvSpPr/>
            <p:nvPr/>
          </p:nvSpPr>
          <p:spPr>
            <a:xfrm>
              <a:off x="4007224" y="6122894"/>
              <a:ext cx="439270" cy="224118"/>
            </a:xfrm>
            <a:prstGeom prst="roundRect">
              <a:avLst>
                <a:gd name="adj" fmla="val 16667"/>
              </a:avLst>
            </a:prstGeom>
            <a:solidFill>
              <a:srgbClr val="46F09A"/>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
            <p:cNvSpPr/>
            <p:nvPr/>
          </p:nvSpPr>
          <p:spPr>
            <a:xfrm>
              <a:off x="5030399" y="6122894"/>
              <a:ext cx="439270" cy="224118"/>
            </a:xfrm>
            <a:prstGeom prst="roundRect">
              <a:avLst>
                <a:gd name="adj" fmla="val 16667"/>
              </a:avLst>
            </a:prstGeom>
            <a:solidFill>
              <a:srgbClr val="04ADB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4"/>
            <p:cNvSpPr txBox="1"/>
            <p:nvPr/>
          </p:nvSpPr>
          <p:spPr>
            <a:xfrm>
              <a:off x="4403801" y="6091801"/>
              <a:ext cx="51995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a:solidFill>
                    <a:schemeClr val="dk1"/>
                  </a:solidFill>
                  <a:latin typeface="Times New Roman"/>
                  <a:ea typeface="Times New Roman"/>
                  <a:cs typeface="Times New Roman"/>
                  <a:sym typeface="Times New Roman"/>
                </a:rPr>
                <a:t>2020</a:t>
              </a:r>
              <a:endParaRPr/>
            </a:p>
          </p:txBody>
        </p:sp>
        <p:sp>
          <p:nvSpPr>
            <p:cNvPr id="109" name="Google Shape;109;p4"/>
            <p:cNvSpPr txBox="1"/>
            <p:nvPr/>
          </p:nvSpPr>
          <p:spPr>
            <a:xfrm>
              <a:off x="5426976" y="6095999"/>
              <a:ext cx="51995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a:solidFill>
                    <a:schemeClr val="dk1"/>
                  </a:solidFill>
                  <a:latin typeface="Times New Roman"/>
                  <a:ea typeface="Times New Roman"/>
                  <a:cs typeface="Times New Roman"/>
                  <a:sym typeface="Times New Roman"/>
                </a:rPr>
                <a:t>2021</a:t>
              </a:r>
              <a:endParaRPr/>
            </a:p>
          </p:txBody>
        </p:sp>
        <p:sp>
          <p:nvSpPr>
            <p:cNvPr id="110" name="Google Shape;110;p4"/>
            <p:cNvSpPr/>
            <p:nvPr/>
          </p:nvSpPr>
          <p:spPr>
            <a:xfrm>
              <a:off x="5946929" y="6122894"/>
              <a:ext cx="439270" cy="224118"/>
            </a:xfrm>
            <a:prstGeom prst="roundRect">
              <a:avLst>
                <a:gd name="adj" fmla="val 16667"/>
              </a:avLst>
            </a:prstGeom>
            <a:solidFill>
              <a:srgbClr val="F2B33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4"/>
            <p:cNvSpPr txBox="1"/>
            <p:nvPr/>
          </p:nvSpPr>
          <p:spPr>
            <a:xfrm>
              <a:off x="6332876" y="6095999"/>
              <a:ext cx="51995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a:solidFill>
                    <a:schemeClr val="dk1"/>
                  </a:solidFill>
                  <a:latin typeface="Times New Roman"/>
                  <a:ea typeface="Times New Roman"/>
                  <a:cs typeface="Times New Roman"/>
                  <a:sym typeface="Times New Roman"/>
                </a:rPr>
                <a:t>2022</a:t>
              </a:r>
              <a:endParaRPr/>
            </a:p>
          </p:txBody>
        </p:sp>
        <p:sp>
          <p:nvSpPr>
            <p:cNvPr id="112" name="Google Shape;112;p4"/>
            <p:cNvSpPr/>
            <p:nvPr/>
          </p:nvSpPr>
          <p:spPr>
            <a:xfrm>
              <a:off x="6840904" y="6122895"/>
              <a:ext cx="439270" cy="224118"/>
            </a:xfrm>
            <a:prstGeom prst="roundRect">
              <a:avLst>
                <a:gd name="adj" fmla="val 16667"/>
              </a:avLst>
            </a:prstGeom>
            <a:solidFill>
              <a:srgbClr val="D6DE4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
            <p:cNvSpPr txBox="1"/>
            <p:nvPr/>
          </p:nvSpPr>
          <p:spPr>
            <a:xfrm>
              <a:off x="7238776" y="6099363"/>
              <a:ext cx="51995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a:solidFill>
                    <a:schemeClr val="dk1"/>
                  </a:solidFill>
                  <a:latin typeface="Times New Roman"/>
                  <a:ea typeface="Times New Roman"/>
                  <a:cs typeface="Times New Roman"/>
                  <a:sym typeface="Times New Roman"/>
                </a:rPr>
                <a:t>2023</a:t>
              </a:r>
              <a:endParaRPr/>
            </a:p>
          </p:txBody>
        </p:sp>
        <p:sp>
          <p:nvSpPr>
            <p:cNvPr id="114" name="Google Shape;114;p4"/>
            <p:cNvSpPr/>
            <p:nvPr/>
          </p:nvSpPr>
          <p:spPr>
            <a:xfrm>
              <a:off x="7758729" y="6129620"/>
              <a:ext cx="439270" cy="224118"/>
            </a:xfrm>
            <a:prstGeom prst="roundRect">
              <a:avLst>
                <a:gd name="adj" fmla="val 16667"/>
              </a:avLst>
            </a:prstGeom>
            <a:solidFill>
              <a:srgbClr val="A0C73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4"/>
            <p:cNvSpPr txBox="1"/>
            <p:nvPr/>
          </p:nvSpPr>
          <p:spPr>
            <a:xfrm>
              <a:off x="8144676" y="6105463"/>
              <a:ext cx="51995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a:solidFill>
                    <a:schemeClr val="dk1"/>
                  </a:solidFill>
                  <a:latin typeface="Times New Roman"/>
                  <a:ea typeface="Times New Roman"/>
                  <a:cs typeface="Times New Roman"/>
                  <a:sym typeface="Times New Roman"/>
                </a:rPr>
                <a:t>2024</a:t>
              </a:r>
              <a:endParaRPr/>
            </a:p>
          </p:txBody>
        </p:sp>
      </p:grpSp>
      <p:pic>
        <p:nvPicPr>
          <p:cNvPr id="116" name="Google Shape;116;p4"/>
          <p:cNvPicPr preferRelativeResize="0"/>
          <p:nvPr/>
        </p:nvPicPr>
        <p:blipFill>
          <a:blip r:embed="rId3">
            <a:alphaModFix/>
          </a:blip>
          <a:stretch>
            <a:fillRect/>
          </a:stretch>
        </p:blipFill>
        <p:spPr>
          <a:xfrm>
            <a:off x="1770735" y="1515631"/>
            <a:ext cx="8305701" cy="366058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Dikdörtgen 2"/>
          <p:cNvSpPr/>
          <p:nvPr/>
        </p:nvSpPr>
        <p:spPr>
          <a:xfrm>
            <a:off x="555812" y="1274094"/>
            <a:ext cx="11017624" cy="4493538"/>
          </a:xfrm>
          <a:prstGeom prst="rect">
            <a:avLst/>
          </a:prstGeom>
        </p:spPr>
        <p:txBody>
          <a:bodyPr wrap="square">
            <a:spAutoFit/>
          </a:bodyPr>
          <a:lstStyle/>
          <a:p>
            <a:r>
              <a:rPr lang="tr-TR" sz="2200" b="1" dirty="0"/>
              <a:t>İlerleme Kaydedilemeyen Noktalar</a:t>
            </a:r>
            <a:r>
              <a:rPr lang="tr-TR" sz="2200" b="1" dirty="0" smtClean="0"/>
              <a:t>;</a:t>
            </a:r>
          </a:p>
          <a:p>
            <a:endParaRPr lang="tr-TR" sz="2200" dirty="0"/>
          </a:p>
          <a:p>
            <a:pPr marL="342900" indent="-342900">
              <a:buFont typeface="Wingdings" pitchFamily="2" charset="2"/>
              <a:buChar char="Ø"/>
            </a:pPr>
            <a:r>
              <a:rPr lang="tr-TR" sz="2200" dirty="0"/>
              <a:t>Dijital Dönüşüm kapsamında gerçekleştirilen faaliyetler henüz tam uyum şeklinde tanımladığımız ve ulaşmak istediğimiz entegre sistemlerin işleyişi noktasına erişememiştir. </a:t>
            </a:r>
            <a:endParaRPr lang="tr-TR" sz="2200" dirty="0" smtClean="0"/>
          </a:p>
          <a:p>
            <a:pPr marL="342900" indent="-342900">
              <a:buFont typeface="Wingdings" pitchFamily="2" charset="2"/>
              <a:buChar char="Ø"/>
            </a:pPr>
            <a:r>
              <a:rPr lang="tr-TR" sz="2200" dirty="0" smtClean="0"/>
              <a:t>Mezun </a:t>
            </a:r>
            <a:r>
              <a:rPr lang="tr-TR" sz="2200" dirty="0"/>
              <a:t>Bilgi Sistemi henüz bir modül üzerinden takip edilmemekle birlikte mezun havuzu oluşturmak üzere envanter kayıtları çalışmaları devam </a:t>
            </a:r>
            <a:r>
              <a:rPr lang="tr-TR" sz="2200" dirty="0" smtClean="0"/>
              <a:t>etmektedir.</a:t>
            </a:r>
          </a:p>
          <a:p>
            <a:pPr marL="342900" indent="-342900">
              <a:buFont typeface="Wingdings" pitchFamily="2" charset="2"/>
              <a:buChar char="Ø"/>
            </a:pPr>
            <a:r>
              <a:rPr lang="tr-TR" sz="2200" dirty="0" smtClean="0"/>
              <a:t>Birimimizin </a:t>
            </a:r>
            <a:r>
              <a:rPr lang="tr-TR" sz="2200" dirty="0"/>
              <a:t>araştırma ve geliştirme faaliyetlerini daha etkin sürdürebilmesi için kaynaklarının artırılması hususu </a:t>
            </a:r>
            <a:r>
              <a:rPr lang="tr-TR" sz="2200" dirty="0" smtClean="0"/>
              <a:t>önemlidir.</a:t>
            </a:r>
          </a:p>
          <a:p>
            <a:pPr marL="342900" indent="-342900">
              <a:buFont typeface="Wingdings" pitchFamily="2" charset="2"/>
              <a:buChar char="Ø"/>
            </a:pPr>
            <a:r>
              <a:rPr lang="tr-TR" sz="2200" dirty="0" smtClean="0">
                <a:solidFill>
                  <a:srgbClr val="FF0000"/>
                </a:solidFill>
              </a:rPr>
              <a:t>Personelin </a:t>
            </a:r>
            <a:r>
              <a:rPr lang="tr-TR" sz="2200" dirty="0">
                <a:solidFill>
                  <a:srgbClr val="FF0000"/>
                </a:solidFill>
              </a:rPr>
              <a:t>sayıca azlığı bir takım iş süreçlerini etkilemekte ve iş sonuçlarına bu durum doğal bir sonuç olarak yansımaktadır. Birimlerin iş yükünü dengeli dağıtabileceğimiz personel planlamasını yapmamıza rağmen sayıca az olması ilerleme kaydedilemeyen hususlar </a:t>
            </a:r>
            <a:r>
              <a:rPr lang="tr-TR" sz="2200" dirty="0" smtClean="0">
                <a:solidFill>
                  <a:srgbClr val="FF0000"/>
                </a:solidFill>
              </a:rPr>
              <a:t>arasındadır.</a:t>
            </a:r>
          </a:p>
        </p:txBody>
      </p:sp>
    </p:spTree>
    <p:extLst>
      <p:ext uri="{BB962C8B-B14F-4D97-AF65-F5344CB8AC3E}">
        <p14:creationId xmlns:p14="http://schemas.microsoft.com/office/powerpoint/2010/main" val="965432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9"/>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tr-TR"/>
              <a:t>İç Tetkik Sonuçları</a:t>
            </a:r>
            <a:endParaRPr/>
          </a:p>
        </p:txBody>
      </p:sp>
      <p:graphicFrame>
        <p:nvGraphicFramePr>
          <p:cNvPr id="261" name="Google Shape;261;p29"/>
          <p:cNvGraphicFramePr/>
          <p:nvPr>
            <p:extLst>
              <p:ext uri="{D42A27DB-BD31-4B8C-83A1-F6EECF244321}">
                <p14:modId xmlns:p14="http://schemas.microsoft.com/office/powerpoint/2010/main" val="841484873"/>
              </p:ext>
            </p:extLst>
          </p:nvPr>
        </p:nvGraphicFramePr>
        <p:xfrm>
          <a:off x="6435307" y="1520085"/>
          <a:ext cx="4639094" cy="38178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oogle Shape;261;p29"/>
          <p:cNvGraphicFramePr/>
          <p:nvPr>
            <p:extLst>
              <p:ext uri="{D42A27DB-BD31-4B8C-83A1-F6EECF244321}">
                <p14:modId xmlns:p14="http://schemas.microsoft.com/office/powerpoint/2010/main" val="2299496752"/>
              </p:ext>
            </p:extLst>
          </p:nvPr>
        </p:nvGraphicFramePr>
        <p:xfrm>
          <a:off x="805472" y="1582838"/>
          <a:ext cx="4639094" cy="381782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32d781b2d7d_0_14"/>
          <p:cNvSpPr txBox="1">
            <a:spLocks noGrp="1"/>
          </p:cNvSpPr>
          <p:nvPr>
            <p:ph type="title"/>
          </p:nvPr>
        </p:nvSpPr>
        <p:spPr>
          <a:xfrm>
            <a:off x="481209" y="178253"/>
            <a:ext cx="10084500" cy="6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dirty="0" smtClean="0"/>
              <a:t>+1  UYGULAMALI EĞİTİM MODELİ ANKETLERİ</a:t>
            </a:r>
            <a:endParaRPr dirty="0"/>
          </a:p>
        </p:txBody>
      </p:sp>
      <p:graphicFrame>
        <p:nvGraphicFramePr>
          <p:cNvPr id="2" name="Grafik 1"/>
          <p:cNvGraphicFramePr/>
          <p:nvPr>
            <p:extLst>
              <p:ext uri="{D42A27DB-BD31-4B8C-83A1-F6EECF244321}">
                <p14:modId xmlns:p14="http://schemas.microsoft.com/office/powerpoint/2010/main" val="583120986"/>
              </p:ext>
            </p:extLst>
          </p:nvPr>
        </p:nvGraphicFramePr>
        <p:xfrm>
          <a:off x="516964" y="1042395"/>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32d781b2d7d_0_4"/>
          <p:cNvSpPr txBox="1">
            <a:spLocks noGrp="1"/>
          </p:cNvSpPr>
          <p:nvPr>
            <p:ph type="title"/>
          </p:nvPr>
        </p:nvSpPr>
        <p:spPr>
          <a:xfrm>
            <a:off x="481209" y="178253"/>
            <a:ext cx="10084500" cy="6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dirty="0" smtClean="0"/>
              <a:t>ÇALIŞAN, PAYDAŞ VE ÖĞRENCİ MEMNUNİYET ANKETLERİ</a:t>
            </a:r>
            <a:endParaRPr dirty="0"/>
          </a:p>
        </p:txBody>
      </p:sp>
      <p:graphicFrame>
        <p:nvGraphicFramePr>
          <p:cNvPr id="2" name="Grafik 1"/>
          <p:cNvGraphicFramePr/>
          <p:nvPr>
            <p:extLst>
              <p:ext uri="{D42A27DB-BD31-4B8C-83A1-F6EECF244321}">
                <p14:modId xmlns:p14="http://schemas.microsoft.com/office/powerpoint/2010/main" val="3679781189"/>
              </p:ext>
            </p:extLst>
          </p:nvPr>
        </p:nvGraphicFramePr>
        <p:xfrm>
          <a:off x="382494" y="1156447"/>
          <a:ext cx="8128000" cy="49549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Shape 289"/>
        <p:cNvGrpSpPr/>
        <p:nvPr/>
      </p:nvGrpSpPr>
      <p:grpSpPr>
        <a:xfrm>
          <a:off x="0" y="0"/>
          <a:ext cx="0" cy="0"/>
          <a:chOff x="0" y="0"/>
          <a:chExt cx="0" cy="0"/>
        </a:xfrm>
      </p:grpSpPr>
      <p:pic>
        <p:nvPicPr>
          <p:cNvPr id="290" name="Google Shape;290;p31"/>
          <p:cNvPicPr preferRelativeResize="0"/>
          <p:nvPr/>
        </p:nvPicPr>
        <p:blipFill rotWithShape="1">
          <a:blip r:embed="rId3">
            <a:alphaModFix/>
          </a:blip>
          <a:srcRect/>
          <a:stretch/>
        </p:blipFill>
        <p:spPr>
          <a:xfrm>
            <a:off x="4386310" y="2101370"/>
            <a:ext cx="3419378" cy="3607734"/>
          </a:xfrm>
          <a:prstGeom prst="rect">
            <a:avLst/>
          </a:prstGeom>
          <a:noFill/>
          <a:ln>
            <a:noFill/>
          </a:ln>
        </p:spPr>
      </p:pic>
      <p:sp>
        <p:nvSpPr>
          <p:cNvPr id="291" name="Google Shape;291;p31"/>
          <p:cNvSpPr/>
          <p:nvPr/>
        </p:nvSpPr>
        <p:spPr>
          <a:xfrm>
            <a:off x="4302880" y="1024909"/>
            <a:ext cx="358623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2800">
                <a:solidFill>
                  <a:schemeClr val="lt1"/>
                </a:solidFill>
                <a:latin typeface="Times New Roman"/>
                <a:ea typeface="Times New Roman"/>
                <a:cs typeface="Times New Roman"/>
                <a:sym typeface="Times New Roman"/>
              </a:rPr>
              <a:t>TEŞEKKÜRLER</a:t>
            </a:r>
            <a:endParaRPr sz="2800">
              <a:solidFill>
                <a:schemeClr val="lt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tr-TR"/>
              <a:t>YILLARA GÖRE BAŞARIM GRAFİĞİ</a:t>
            </a:r>
            <a:endParaRPr/>
          </a:p>
        </p:txBody>
      </p:sp>
      <p:pic>
        <p:nvPicPr>
          <p:cNvPr id="123" name="Google Shape;123;p5"/>
          <p:cNvPicPr preferRelativeResize="0"/>
          <p:nvPr/>
        </p:nvPicPr>
        <p:blipFill rotWithShape="1">
          <a:blip r:embed="rId3">
            <a:alphaModFix/>
          </a:blip>
          <a:srcRect/>
          <a:stretch/>
        </p:blipFill>
        <p:spPr>
          <a:xfrm>
            <a:off x="1066791" y="1129291"/>
            <a:ext cx="10058400" cy="45994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ANA BİRİM ÖZETİ </a:t>
            </a:r>
            <a:endParaRPr lang="tr-TR"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7153"/>
            <a:ext cx="12192000" cy="5460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47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ALT BİRİM ÖZETİ (BİLGİSAYAR PROGRAMCILIĞI)</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0940"/>
            <a:ext cx="12192000" cy="541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008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ALT BİRİM ÖZETİ (ÇOK BOYUTLU MODELLEME VE ANİMASYON)</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2123"/>
            <a:ext cx="12158330" cy="5479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739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ALT BİRİM ÖZETİ (KAYNAK TEKNOLOJİSİ)</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0837"/>
            <a:ext cx="12192000" cy="544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096624"/>
      </p:ext>
    </p:extLst>
  </p:cSld>
  <p:clrMapOvr>
    <a:masterClrMapping/>
  </p:clrMapOvr>
</p:sld>
</file>

<file path=ppt/theme/theme1.xml><?xml version="1.0" encoding="utf-8"?>
<a:theme xmlns:a="http://schemas.openxmlformats.org/drawingml/2006/main" name="20210113_Powerpoint_Şablon_2021_v1_0">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2633</Words>
  <Application>Microsoft Office PowerPoint</Application>
  <PresentationFormat>Özel</PresentationFormat>
  <Paragraphs>560</Paragraphs>
  <Slides>44</Slides>
  <Notes>30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44</vt:i4>
      </vt:variant>
    </vt:vector>
  </HeadingPairs>
  <TitlesOfParts>
    <vt:vector size="50" baseType="lpstr">
      <vt:lpstr>Arial</vt:lpstr>
      <vt:lpstr>Calibri</vt:lpstr>
      <vt:lpstr>Open Sans</vt:lpstr>
      <vt:lpstr>Times New Roman</vt:lpstr>
      <vt:lpstr>Wingdings</vt:lpstr>
      <vt:lpstr>20210113_Powerpoint_Şablon_2021_v1_0</vt:lpstr>
      <vt:lpstr>2024 Yılı  Performans Değerlendirmesi</vt:lpstr>
      <vt:lpstr>GENEL BİLGİLER</vt:lpstr>
      <vt:lpstr> 2024 YILI STRATEJİ BAZLI PERFORMANS GRAFİĞİ</vt:lpstr>
      <vt:lpstr>PROGRAM BAZLI PERFORMANS GRAFİĞİ</vt:lpstr>
      <vt:lpstr>YILLARA GÖRE BAŞARIM GRAFİĞİ</vt:lpstr>
      <vt:lpstr>ANA BİRİM ÖZETİ </vt:lpstr>
      <vt:lpstr>ALT BİRİM ÖZETİ (BİLGİSAYAR PROGRAMCILIĞI)</vt:lpstr>
      <vt:lpstr>ALT BİRİM ÖZETİ (ÇOK BOYUTLU MODELLEME VE ANİMASYON)</vt:lpstr>
      <vt:lpstr>ALT BİRİM ÖZETİ (KAYNAK TEKNOLOJİSİ)</vt:lpstr>
      <vt:lpstr>ALT BİRİM ÖZETİ (MAKİNE)</vt:lpstr>
      <vt:lpstr>ALT BİRİM ÖZETİ (MUHASEBE VE VERGİ UYGULAMALARI)</vt:lpstr>
      <vt:lpstr>ALT BİRİM ÖZETİ (TURİZM VE OTEL İŞLETMECİLİĞİ)</vt:lpstr>
      <vt:lpstr>STRATEJİK AMAÇ 1</vt:lpstr>
      <vt:lpstr>STRATEJİK AMAÇ 1</vt:lpstr>
      <vt:lpstr>STRATEJİK AMAÇ 1</vt:lpstr>
      <vt:lpstr>STRATEJİK AMAÇ 2</vt:lpstr>
      <vt:lpstr>STRATEJİK AMAÇ 2 (Devam)</vt:lpstr>
      <vt:lpstr>STRATEJİK AMAÇ 2</vt:lpstr>
      <vt:lpstr>STRATEJİK AMAÇ 3</vt:lpstr>
      <vt:lpstr>STRATEJİK AMAÇ 3</vt:lpstr>
      <vt:lpstr>STRATEJİK AMAÇ 4</vt:lpstr>
      <vt:lpstr>STRATEJİK AMAÇ 4</vt:lpstr>
      <vt:lpstr>STRATEJİK AMAÇ 5</vt:lpstr>
      <vt:lpstr>STRATEJİK AMAÇ 5</vt:lpstr>
      <vt:lpstr>SONUÇ VE ÖNERİLER </vt:lpstr>
      <vt:lpstr>SONUÇ VE ÖNERİLER </vt:lpstr>
      <vt:lpstr>FAALİYETLER</vt:lpstr>
      <vt:lpstr>GERÇEKLEŞTİRİLEN FAALİYETLER</vt:lpstr>
      <vt:lpstr>ÖRNEK FAALİYET GÖRSELLERİ </vt:lpstr>
      <vt:lpstr>DANIŞMA KURULU</vt:lpstr>
      <vt:lpstr>PAYDAŞ KATILIMI (Danışma Kurulu ve Stratejik İşbirlikleri)</vt:lpstr>
      <vt:lpstr>BİRİM İÇ DEĞERLENDİRME PERFORMANSI</vt:lpstr>
      <vt:lpstr>BİRİM İÇ DEĞERLENDİRME PERFORMANSI</vt:lpstr>
      <vt:lpstr>BİRİM İÇ DEĞERLENDİRME PERFORMANSI</vt:lpstr>
      <vt:lpstr>BİRİM İÇ DEĞERLENDİRME PERFORMANSI</vt:lpstr>
      <vt:lpstr>PowerPoint Sunusu</vt:lpstr>
      <vt:lpstr>PowerPoint Sunusu</vt:lpstr>
      <vt:lpstr>PowerPoint Sunusu</vt:lpstr>
      <vt:lpstr>PowerPoint Sunusu</vt:lpstr>
      <vt:lpstr>PowerPoint Sunusu</vt:lpstr>
      <vt:lpstr>İç Tetkik Sonuçları</vt:lpstr>
      <vt:lpstr>+1  UYGULAMALI EĞİTİM MODELİ ANKETLERİ</vt:lpstr>
      <vt:lpstr>ÇALIŞAN, PAYDAŞ VE ÖĞRENCİ MEMNUNİYET ANKETLERİ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Yılı  Performans Değerlendirmesi</dc:title>
  <dc:creator>Halid Özgür</dc:creator>
  <cp:lastModifiedBy>H</cp:lastModifiedBy>
  <cp:revision>18</cp:revision>
  <dcterms:created xsi:type="dcterms:W3CDTF">2020-09-09T19:50:56Z</dcterms:created>
  <dcterms:modified xsi:type="dcterms:W3CDTF">2025-02-08T18:31:46Z</dcterms:modified>
</cp:coreProperties>
</file>